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notesMasterIdLst>
    <p:notesMasterId r:id="rId21"/>
  </p:notesMasterIdLst>
  <p:sldIdLst>
    <p:sldId id="256" r:id="rId2"/>
    <p:sldId id="257" r:id="rId3"/>
    <p:sldId id="258" r:id="rId4"/>
    <p:sldId id="259" r:id="rId5"/>
    <p:sldId id="260" r:id="rId6"/>
    <p:sldId id="261" r:id="rId7"/>
    <p:sldId id="262" r:id="rId8"/>
    <p:sldId id="263" r:id="rId9"/>
    <p:sldId id="264" r:id="rId10"/>
    <p:sldId id="266" r:id="rId11"/>
    <p:sldId id="267" r:id="rId12"/>
    <p:sldId id="268" r:id="rId13"/>
    <p:sldId id="269" r:id="rId14"/>
    <p:sldId id="265" r:id="rId15"/>
    <p:sldId id="270" r:id="rId16"/>
    <p:sldId id="271" r:id="rId17"/>
    <p:sldId id="272" r:id="rId18"/>
    <p:sldId id="273" r:id="rId19"/>
    <p:sldId id="274" r:id="rId20"/>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59" d="100"/>
          <a:sy n="59" d="100"/>
        </p:scale>
        <p:origin x="612" y="2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IQ"/>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0B1B28EE-E768-433F-8E31-8CF2ED112932}" type="datetimeFigureOut">
              <a:rPr lang="ar-IQ" smtClean="0"/>
              <a:t>06/05/1447</a:t>
            </a:fld>
            <a:endParaRPr lang="ar-IQ"/>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IQ"/>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IQ"/>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950BD0B5-F593-4D7B-8F5B-248A97B81B40}" type="slidenum">
              <a:rPr lang="ar-IQ" smtClean="0"/>
              <a:t>‹#›</a:t>
            </a:fld>
            <a:endParaRPr lang="ar-IQ"/>
          </a:p>
        </p:txBody>
      </p:sp>
    </p:spTree>
    <p:extLst>
      <p:ext uri="{BB962C8B-B14F-4D97-AF65-F5344CB8AC3E}">
        <p14:creationId xmlns:p14="http://schemas.microsoft.com/office/powerpoint/2010/main" val="3395188772"/>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IQ" dirty="0"/>
          </a:p>
        </p:txBody>
      </p:sp>
      <p:sp>
        <p:nvSpPr>
          <p:cNvPr id="4" name="عنصر نائب لرقم الشريحة 3"/>
          <p:cNvSpPr>
            <a:spLocks noGrp="1"/>
          </p:cNvSpPr>
          <p:nvPr>
            <p:ph type="sldNum" sz="quarter" idx="10"/>
          </p:nvPr>
        </p:nvSpPr>
        <p:spPr/>
        <p:txBody>
          <a:bodyPr/>
          <a:lstStyle/>
          <a:p>
            <a:fld id="{950BD0B5-F593-4D7B-8F5B-248A97B81B40}" type="slidenum">
              <a:rPr lang="ar-IQ" smtClean="0"/>
              <a:t>9</a:t>
            </a:fld>
            <a:endParaRPr lang="ar-IQ"/>
          </a:p>
        </p:txBody>
      </p:sp>
    </p:spTree>
    <p:extLst>
      <p:ext uri="{BB962C8B-B14F-4D97-AF65-F5344CB8AC3E}">
        <p14:creationId xmlns:p14="http://schemas.microsoft.com/office/powerpoint/2010/main" val="3139413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IQ" dirty="0"/>
          </a:p>
        </p:txBody>
      </p:sp>
      <p:sp>
        <p:nvSpPr>
          <p:cNvPr id="4" name="عنصر نائب لرقم الشريحة 3"/>
          <p:cNvSpPr>
            <a:spLocks noGrp="1"/>
          </p:cNvSpPr>
          <p:nvPr>
            <p:ph type="sldNum" sz="quarter" idx="10"/>
          </p:nvPr>
        </p:nvSpPr>
        <p:spPr/>
        <p:txBody>
          <a:bodyPr/>
          <a:lstStyle/>
          <a:p>
            <a:fld id="{950BD0B5-F593-4D7B-8F5B-248A97B81B40}" type="slidenum">
              <a:rPr lang="ar-IQ" smtClean="0"/>
              <a:t>15</a:t>
            </a:fld>
            <a:endParaRPr lang="ar-IQ"/>
          </a:p>
        </p:txBody>
      </p:sp>
    </p:spTree>
    <p:extLst>
      <p:ext uri="{BB962C8B-B14F-4D97-AF65-F5344CB8AC3E}">
        <p14:creationId xmlns:p14="http://schemas.microsoft.com/office/powerpoint/2010/main" val="34448284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bg>
      <p:bgRef idx="1003">
        <a:schemeClr val="bg1"/>
      </p:bgRef>
    </p:bg>
    <p:spTree>
      <p:nvGrpSpPr>
        <p:cNvPr id="1" name=""/>
        <p:cNvGrpSpPr/>
        <p:nvPr/>
      </p:nvGrpSpPr>
      <p:grpSpPr>
        <a:xfrm>
          <a:off x="0" y="0"/>
          <a:ext cx="0" cy="0"/>
          <a:chOff x="0" y="0"/>
          <a:chExt cx="0" cy="0"/>
        </a:xfrm>
      </p:grpSpPr>
      <p:sp>
        <p:nvSpPr>
          <p:cNvPr id="12" name="مستطيل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مستطيل مستدير الزوايا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عنوان فرعي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a:t>انقر لتحرير نمط العنوان الثانوي الرئيسي</a:t>
            </a:r>
            <a:endParaRPr kumimoji="0" lang="en-US"/>
          </a:p>
        </p:txBody>
      </p:sp>
      <p:sp>
        <p:nvSpPr>
          <p:cNvPr id="28" name="عنصر نائب للتاريخ 27"/>
          <p:cNvSpPr>
            <a:spLocks noGrp="1"/>
          </p:cNvSpPr>
          <p:nvPr>
            <p:ph type="dt" sz="half" idx="10"/>
          </p:nvPr>
        </p:nvSpPr>
        <p:spPr/>
        <p:txBody>
          <a:bodyPr/>
          <a:lstStyle/>
          <a:p>
            <a:fld id="{A176F3F9-1CED-457B-9BF1-CBE893DF59CC}" type="datetimeFigureOut">
              <a:rPr lang="ar-IQ" smtClean="0"/>
              <a:t>06/05/1447</a:t>
            </a:fld>
            <a:endParaRPr lang="ar-IQ"/>
          </a:p>
        </p:txBody>
      </p:sp>
      <p:sp>
        <p:nvSpPr>
          <p:cNvPr id="17" name="عنصر نائب للتذييل 16"/>
          <p:cNvSpPr>
            <a:spLocks noGrp="1"/>
          </p:cNvSpPr>
          <p:nvPr>
            <p:ph type="ftr" sz="quarter" idx="11"/>
          </p:nvPr>
        </p:nvSpPr>
        <p:spPr/>
        <p:txBody>
          <a:bodyPr/>
          <a:lstStyle/>
          <a:p>
            <a:endParaRPr lang="ar-IQ"/>
          </a:p>
        </p:txBody>
      </p:sp>
      <p:sp>
        <p:nvSpPr>
          <p:cNvPr id="29" name="عنصر نائب لرقم الشريحة 28"/>
          <p:cNvSpPr>
            <a:spLocks noGrp="1"/>
          </p:cNvSpPr>
          <p:nvPr>
            <p:ph type="sldNum" sz="quarter" idx="12"/>
          </p:nvPr>
        </p:nvSpPr>
        <p:spPr/>
        <p:txBody>
          <a:bodyPr lIns="0" tIns="0" rIns="0" bIns="0">
            <a:noAutofit/>
          </a:bodyPr>
          <a:lstStyle>
            <a:lvl1pPr>
              <a:defRPr sz="1400">
                <a:solidFill>
                  <a:srgbClr val="FFFFFF"/>
                </a:solidFill>
              </a:defRPr>
            </a:lvl1pPr>
          </a:lstStyle>
          <a:p>
            <a:fld id="{BE6B9C93-E575-4FBF-8709-8F09803C3AE3}" type="slidenum">
              <a:rPr lang="ar-IQ" smtClean="0"/>
              <a:t>‹#›</a:t>
            </a:fld>
            <a:endParaRPr lang="ar-IQ"/>
          </a:p>
        </p:txBody>
      </p:sp>
      <p:sp>
        <p:nvSpPr>
          <p:cNvPr id="7" name="مستطيل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مستطيل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مستطيل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عنوان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ar-SA"/>
              <a:t>انقر لتحرير نمط العنوان الرئيسي</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4" name="عنصر نائب للتاريخ 3"/>
          <p:cNvSpPr>
            <a:spLocks noGrp="1"/>
          </p:cNvSpPr>
          <p:nvPr>
            <p:ph type="dt" sz="half" idx="10"/>
          </p:nvPr>
        </p:nvSpPr>
        <p:spPr/>
        <p:txBody>
          <a:bodyPr/>
          <a:lstStyle/>
          <a:p>
            <a:fld id="{A176F3F9-1CED-457B-9BF1-CBE893DF59CC}" type="datetimeFigureOut">
              <a:rPr lang="ar-IQ" smtClean="0"/>
              <a:t>06/05/1447</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BE6B9C93-E575-4FBF-8709-8F09803C3AE3}" type="slidenum">
              <a:rPr lang="ar-IQ" smtClean="0"/>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41"/>
            <a:ext cx="2011680" cy="5851525"/>
          </a:xfrm>
        </p:spPr>
        <p:txBody>
          <a:bodyPr vert="eaVert"/>
          <a:lstStyle/>
          <a:p>
            <a:r>
              <a:rPr kumimoji="0" lang="ar-SA"/>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914400" y="274640"/>
            <a:ext cx="5562600" cy="5851525"/>
          </a:xfrm>
        </p:spPr>
        <p:txBody>
          <a:bodyPr vert="eaVert"/>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4" name="عنصر نائب للتاريخ 3"/>
          <p:cNvSpPr>
            <a:spLocks noGrp="1"/>
          </p:cNvSpPr>
          <p:nvPr>
            <p:ph type="dt" sz="half" idx="10"/>
          </p:nvPr>
        </p:nvSpPr>
        <p:spPr/>
        <p:txBody>
          <a:bodyPr/>
          <a:lstStyle/>
          <a:p>
            <a:fld id="{A176F3F9-1CED-457B-9BF1-CBE893DF59CC}" type="datetimeFigureOut">
              <a:rPr lang="ar-IQ" smtClean="0"/>
              <a:t>06/05/1447</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BE6B9C93-E575-4FBF-8709-8F09803C3AE3}" type="slidenum">
              <a:rPr lang="ar-IQ" smtClean="0"/>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a:t>انقر لتحرير نمط العنوان الرئيسي</a:t>
            </a:r>
            <a:endParaRPr kumimoji="0" lang="en-US"/>
          </a:p>
        </p:txBody>
      </p:sp>
      <p:sp>
        <p:nvSpPr>
          <p:cNvPr id="4" name="عنصر نائب للتاريخ 3"/>
          <p:cNvSpPr>
            <a:spLocks noGrp="1"/>
          </p:cNvSpPr>
          <p:nvPr>
            <p:ph type="dt" sz="half" idx="10"/>
          </p:nvPr>
        </p:nvSpPr>
        <p:spPr/>
        <p:txBody>
          <a:bodyPr/>
          <a:lstStyle/>
          <a:p>
            <a:fld id="{A176F3F9-1CED-457B-9BF1-CBE893DF59CC}" type="datetimeFigureOut">
              <a:rPr lang="ar-IQ" smtClean="0"/>
              <a:t>06/05/1447</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BE6B9C93-E575-4FBF-8709-8F09803C3AE3}" type="slidenum">
              <a:rPr lang="ar-IQ" smtClean="0"/>
              <a:t>‹#›</a:t>
            </a:fld>
            <a:endParaRPr lang="ar-IQ"/>
          </a:p>
        </p:txBody>
      </p:sp>
      <p:sp>
        <p:nvSpPr>
          <p:cNvPr id="8" name="عنصر نائب للمحتوى 7"/>
          <p:cNvSpPr>
            <a:spLocks noGrp="1"/>
          </p:cNvSpPr>
          <p:nvPr>
            <p:ph sz="quarter" idx="1"/>
          </p:nvPr>
        </p:nvSpPr>
        <p:spPr>
          <a:xfrm>
            <a:off x="914400" y="1447800"/>
            <a:ext cx="7772400" cy="4572000"/>
          </a:xfrm>
        </p:spPr>
        <p:txBody>
          <a:bodyPr vert="horz"/>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bg>
      <p:bgRef idx="1003">
        <a:schemeClr val="bg1"/>
      </p:bgRef>
    </p:bg>
    <p:spTree>
      <p:nvGrpSpPr>
        <p:cNvPr id="1" name=""/>
        <p:cNvGrpSpPr/>
        <p:nvPr/>
      </p:nvGrpSpPr>
      <p:grpSpPr>
        <a:xfrm>
          <a:off x="0" y="0"/>
          <a:ext cx="0" cy="0"/>
          <a:chOff x="0" y="0"/>
          <a:chExt cx="0" cy="0"/>
        </a:xfrm>
      </p:grpSpPr>
      <p:sp>
        <p:nvSpPr>
          <p:cNvPr id="11" name="مستطيل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مستطيل مستدير الزوايا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عنوان 1"/>
          <p:cNvSpPr>
            <a:spLocks noGrp="1"/>
          </p:cNvSpPr>
          <p:nvPr>
            <p:ph type="title"/>
          </p:nvPr>
        </p:nvSpPr>
        <p:spPr>
          <a:xfrm>
            <a:off x="722313" y="952500"/>
            <a:ext cx="7772400" cy="1362075"/>
          </a:xfrm>
        </p:spPr>
        <p:txBody>
          <a:bodyPr anchor="b" anchorCtr="0"/>
          <a:lstStyle>
            <a:lvl1pPr algn="l">
              <a:buNone/>
              <a:defRPr sz="4000" b="0" cap="none"/>
            </a:lvl1pPr>
          </a:lstStyle>
          <a:p>
            <a:r>
              <a:rPr kumimoji="0" lang="ar-SA"/>
              <a:t>انقر لتحرير نمط العنوان الرئيسي</a:t>
            </a:r>
            <a:endParaRPr kumimoji="0" lang="en-US"/>
          </a:p>
        </p:txBody>
      </p:sp>
      <p:sp>
        <p:nvSpPr>
          <p:cNvPr id="3" name="عنصر نائب للنص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a:t>انقر لتحرير أنماط النص الرئيسي</a:t>
            </a:r>
          </a:p>
        </p:txBody>
      </p:sp>
      <p:sp>
        <p:nvSpPr>
          <p:cNvPr id="4" name="عنصر نائب للتاريخ 3"/>
          <p:cNvSpPr>
            <a:spLocks noGrp="1"/>
          </p:cNvSpPr>
          <p:nvPr>
            <p:ph type="dt" sz="half" idx="10"/>
          </p:nvPr>
        </p:nvSpPr>
        <p:spPr/>
        <p:txBody>
          <a:bodyPr/>
          <a:lstStyle/>
          <a:p>
            <a:fld id="{A176F3F9-1CED-457B-9BF1-CBE893DF59CC}" type="datetimeFigureOut">
              <a:rPr lang="ar-IQ" smtClean="0"/>
              <a:t>06/05/1447</a:t>
            </a:fld>
            <a:endParaRPr lang="ar-IQ"/>
          </a:p>
        </p:txBody>
      </p:sp>
      <p:sp>
        <p:nvSpPr>
          <p:cNvPr id="5" name="عنصر نائب للتذييل 4"/>
          <p:cNvSpPr>
            <a:spLocks noGrp="1"/>
          </p:cNvSpPr>
          <p:nvPr>
            <p:ph type="ftr" sz="quarter" idx="11"/>
          </p:nvPr>
        </p:nvSpPr>
        <p:spPr>
          <a:xfrm>
            <a:off x="800100" y="6172200"/>
            <a:ext cx="4000500" cy="457200"/>
          </a:xfrm>
        </p:spPr>
        <p:txBody>
          <a:bodyPr/>
          <a:lstStyle/>
          <a:p>
            <a:endParaRPr lang="ar-IQ"/>
          </a:p>
        </p:txBody>
      </p:sp>
      <p:sp>
        <p:nvSpPr>
          <p:cNvPr id="7" name="مستطيل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مستطيل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مستطيل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عنصر نائب لرقم الشريحة 5"/>
          <p:cNvSpPr>
            <a:spLocks noGrp="1"/>
          </p:cNvSpPr>
          <p:nvPr>
            <p:ph type="sldNum" sz="quarter" idx="12"/>
          </p:nvPr>
        </p:nvSpPr>
        <p:spPr>
          <a:xfrm>
            <a:off x="146304" y="6208776"/>
            <a:ext cx="457200" cy="457200"/>
          </a:xfrm>
        </p:spPr>
        <p:txBody>
          <a:bodyPr/>
          <a:lstStyle/>
          <a:p>
            <a:fld id="{BE6B9C93-E575-4FBF-8709-8F09803C3AE3}" type="slidenum">
              <a:rPr lang="ar-IQ" smtClean="0"/>
              <a:t>‹#›</a:t>
            </a:fld>
            <a:endParaRPr lang="ar-IQ"/>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a:t>انقر لتحرير نمط العنوان الرئيسي</a:t>
            </a:r>
            <a:endParaRPr kumimoji="0" lang="en-US"/>
          </a:p>
        </p:txBody>
      </p:sp>
      <p:sp>
        <p:nvSpPr>
          <p:cNvPr id="5" name="عنصر نائب للتاريخ 4"/>
          <p:cNvSpPr>
            <a:spLocks noGrp="1"/>
          </p:cNvSpPr>
          <p:nvPr>
            <p:ph type="dt" sz="half" idx="10"/>
          </p:nvPr>
        </p:nvSpPr>
        <p:spPr/>
        <p:txBody>
          <a:bodyPr/>
          <a:lstStyle/>
          <a:p>
            <a:fld id="{A176F3F9-1CED-457B-9BF1-CBE893DF59CC}" type="datetimeFigureOut">
              <a:rPr lang="ar-IQ" smtClean="0"/>
              <a:t>06/05/1447</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BE6B9C93-E575-4FBF-8709-8F09803C3AE3}" type="slidenum">
              <a:rPr lang="ar-IQ" smtClean="0"/>
              <a:t>‹#›</a:t>
            </a:fld>
            <a:endParaRPr lang="ar-IQ"/>
          </a:p>
        </p:txBody>
      </p:sp>
      <p:sp>
        <p:nvSpPr>
          <p:cNvPr id="9" name="عنصر نائب للمحتوى 8"/>
          <p:cNvSpPr>
            <a:spLocks noGrp="1"/>
          </p:cNvSpPr>
          <p:nvPr>
            <p:ph sz="quarter" idx="1"/>
          </p:nvPr>
        </p:nvSpPr>
        <p:spPr>
          <a:xfrm>
            <a:off x="914400" y="1447800"/>
            <a:ext cx="3749040" cy="4572000"/>
          </a:xfrm>
        </p:spPr>
        <p:txBody>
          <a:bodyPr vert="horz"/>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11" name="عنصر نائب للمحتوى 10"/>
          <p:cNvSpPr>
            <a:spLocks noGrp="1"/>
          </p:cNvSpPr>
          <p:nvPr>
            <p:ph sz="quarter" idx="2"/>
          </p:nvPr>
        </p:nvSpPr>
        <p:spPr>
          <a:xfrm>
            <a:off x="4933950" y="1447800"/>
            <a:ext cx="3749040" cy="4572000"/>
          </a:xfrm>
        </p:spPr>
        <p:txBody>
          <a:bodyPr vert="horz"/>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914400" y="273050"/>
            <a:ext cx="7772400" cy="1143000"/>
          </a:xfrm>
        </p:spPr>
        <p:txBody>
          <a:bodyPr anchor="b" anchorCtr="0"/>
          <a:lstStyle>
            <a:lvl1pPr>
              <a:defRPr/>
            </a:lvl1pPr>
          </a:lstStyle>
          <a:p>
            <a:r>
              <a:rPr kumimoji="0" lang="ar-SA"/>
              <a:t>انقر لتحرير نمط العنوان الرئيسي</a:t>
            </a:r>
            <a:endParaRPr kumimoji="0" lang="en-US"/>
          </a:p>
        </p:txBody>
      </p:sp>
      <p:sp>
        <p:nvSpPr>
          <p:cNvPr id="3" name="عنصر نائب للنص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ar-SA"/>
              <a:t>انقر لتحرير أنماط النص الرئيسي</a:t>
            </a:r>
          </a:p>
        </p:txBody>
      </p:sp>
      <p:sp>
        <p:nvSpPr>
          <p:cNvPr id="4" name="عنصر نائب للنص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ar-SA"/>
              <a:t>انقر لتحرير أنماط النص الرئيسي</a:t>
            </a:r>
          </a:p>
        </p:txBody>
      </p:sp>
      <p:sp>
        <p:nvSpPr>
          <p:cNvPr id="7" name="عنصر نائب للتاريخ 6"/>
          <p:cNvSpPr>
            <a:spLocks noGrp="1"/>
          </p:cNvSpPr>
          <p:nvPr>
            <p:ph type="dt" sz="half" idx="10"/>
          </p:nvPr>
        </p:nvSpPr>
        <p:spPr/>
        <p:txBody>
          <a:bodyPr/>
          <a:lstStyle/>
          <a:p>
            <a:fld id="{A176F3F9-1CED-457B-9BF1-CBE893DF59CC}" type="datetimeFigureOut">
              <a:rPr lang="ar-IQ" smtClean="0"/>
              <a:t>06/05/1447</a:t>
            </a:fld>
            <a:endParaRPr lang="ar-IQ"/>
          </a:p>
        </p:txBody>
      </p:sp>
      <p:sp>
        <p:nvSpPr>
          <p:cNvPr id="8" name="عنصر نائب للتذييل 7"/>
          <p:cNvSpPr>
            <a:spLocks noGrp="1"/>
          </p:cNvSpPr>
          <p:nvPr>
            <p:ph type="ftr" sz="quarter" idx="11"/>
          </p:nvPr>
        </p:nvSpPr>
        <p:spPr/>
        <p:txBody>
          <a:bodyPr/>
          <a:lstStyle/>
          <a:p>
            <a:endParaRPr lang="ar-IQ"/>
          </a:p>
        </p:txBody>
      </p:sp>
      <p:sp>
        <p:nvSpPr>
          <p:cNvPr id="9" name="عنصر نائب لرقم الشريحة 8"/>
          <p:cNvSpPr>
            <a:spLocks noGrp="1"/>
          </p:cNvSpPr>
          <p:nvPr>
            <p:ph type="sldNum" sz="quarter" idx="12"/>
          </p:nvPr>
        </p:nvSpPr>
        <p:spPr/>
        <p:txBody>
          <a:bodyPr/>
          <a:lstStyle/>
          <a:p>
            <a:fld id="{BE6B9C93-E575-4FBF-8709-8F09803C3AE3}" type="slidenum">
              <a:rPr lang="ar-IQ" smtClean="0"/>
              <a:t>‹#›</a:t>
            </a:fld>
            <a:endParaRPr lang="ar-IQ"/>
          </a:p>
        </p:txBody>
      </p:sp>
      <p:sp>
        <p:nvSpPr>
          <p:cNvPr id="11" name="عنصر نائب للمحتوى 10"/>
          <p:cNvSpPr>
            <a:spLocks noGrp="1"/>
          </p:cNvSpPr>
          <p:nvPr>
            <p:ph sz="half" idx="2"/>
          </p:nvPr>
        </p:nvSpPr>
        <p:spPr>
          <a:xfrm>
            <a:off x="914400" y="2247900"/>
            <a:ext cx="3733800" cy="3886200"/>
          </a:xfrm>
        </p:spPr>
        <p:txBody>
          <a:bodyPr vert="horz"/>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13" name="عنصر نائب للمحتوى 12"/>
          <p:cNvSpPr>
            <a:spLocks noGrp="1"/>
          </p:cNvSpPr>
          <p:nvPr>
            <p:ph sz="half" idx="4"/>
          </p:nvPr>
        </p:nvSpPr>
        <p:spPr>
          <a:xfrm>
            <a:off x="4953000" y="2247900"/>
            <a:ext cx="3733800" cy="3886200"/>
          </a:xfrm>
        </p:spPr>
        <p:txBody>
          <a:bodyPr vert="horz"/>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p>
            <a:fld id="{A176F3F9-1CED-457B-9BF1-CBE893DF59CC}" type="datetimeFigureOut">
              <a:rPr lang="ar-IQ" smtClean="0"/>
              <a:t>06/05/1447</a:t>
            </a:fld>
            <a:endParaRPr lang="ar-IQ"/>
          </a:p>
        </p:txBody>
      </p:sp>
      <p:sp>
        <p:nvSpPr>
          <p:cNvPr id="4" name="عنصر نائب للتذييل 3"/>
          <p:cNvSpPr>
            <a:spLocks noGrp="1"/>
          </p:cNvSpPr>
          <p:nvPr>
            <p:ph type="ftr" sz="quarter" idx="11"/>
          </p:nvPr>
        </p:nvSpPr>
        <p:spPr/>
        <p:txBody>
          <a:bodyPr/>
          <a:lstStyle/>
          <a:p>
            <a:endParaRPr lang="ar-IQ"/>
          </a:p>
        </p:txBody>
      </p:sp>
      <p:sp>
        <p:nvSpPr>
          <p:cNvPr id="5" name="عنصر نائب لرقم الشريحة 4"/>
          <p:cNvSpPr>
            <a:spLocks noGrp="1"/>
          </p:cNvSpPr>
          <p:nvPr>
            <p:ph type="sldNum" sz="quarter" idx="12"/>
          </p:nvPr>
        </p:nvSpPr>
        <p:spPr/>
        <p:txBody>
          <a:bodyPr/>
          <a:lstStyle/>
          <a:p>
            <a:fld id="{BE6B9C93-E575-4FBF-8709-8F09803C3AE3}" type="slidenum">
              <a:rPr lang="ar-IQ" smtClean="0"/>
              <a:t>‹#›</a:t>
            </a:fld>
            <a:endParaRPr lang="ar-IQ"/>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A176F3F9-1CED-457B-9BF1-CBE893DF59CC}" type="datetimeFigureOut">
              <a:rPr lang="ar-IQ" smtClean="0"/>
              <a:t>06/05/1447</a:t>
            </a:fld>
            <a:endParaRPr lang="ar-IQ"/>
          </a:p>
        </p:txBody>
      </p:sp>
      <p:sp>
        <p:nvSpPr>
          <p:cNvPr id="3" name="عنصر نائب للتذييل 2"/>
          <p:cNvSpPr>
            <a:spLocks noGrp="1"/>
          </p:cNvSpPr>
          <p:nvPr>
            <p:ph type="ftr" sz="quarter" idx="11"/>
          </p:nvPr>
        </p:nvSpPr>
        <p:spPr/>
        <p:txBody>
          <a:bodyPr/>
          <a:lstStyle/>
          <a:p>
            <a:endParaRPr lang="ar-IQ"/>
          </a:p>
        </p:txBody>
      </p:sp>
      <p:sp>
        <p:nvSpPr>
          <p:cNvPr id="4" name="عنصر نائب لرقم الشريحة 3"/>
          <p:cNvSpPr>
            <a:spLocks noGrp="1"/>
          </p:cNvSpPr>
          <p:nvPr>
            <p:ph type="sldNum" sz="quarter" idx="12"/>
          </p:nvPr>
        </p:nvSpPr>
        <p:spPr/>
        <p:txBody>
          <a:bodyPr/>
          <a:lstStyle/>
          <a:p>
            <a:fld id="{BE6B9C93-E575-4FBF-8709-8F09803C3AE3}" type="slidenum">
              <a:rPr lang="ar-IQ" smtClean="0"/>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8" name="مستطيل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مستطيل مستدير الزوايا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عنوان 1"/>
          <p:cNvSpPr>
            <a:spLocks noGrp="1"/>
          </p:cNvSpPr>
          <p:nvPr>
            <p:ph type="title"/>
          </p:nvPr>
        </p:nvSpPr>
        <p:spPr>
          <a:xfrm>
            <a:off x="914400" y="273050"/>
            <a:ext cx="7772400" cy="1143000"/>
          </a:xfrm>
        </p:spPr>
        <p:txBody>
          <a:bodyPr anchor="b" anchorCtr="0"/>
          <a:lstStyle>
            <a:lvl1pPr algn="l">
              <a:buNone/>
              <a:defRPr sz="4000" b="0"/>
            </a:lvl1pPr>
          </a:lstStyle>
          <a:p>
            <a:r>
              <a:rPr kumimoji="0" lang="ar-SA"/>
              <a:t>انقر لتحرير نمط العنوان الرئيسي</a:t>
            </a:r>
            <a:endParaRPr kumimoji="0" lang="en-US"/>
          </a:p>
        </p:txBody>
      </p:sp>
      <p:sp>
        <p:nvSpPr>
          <p:cNvPr id="3" name="عنصر نائب للنص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ar-SA"/>
              <a:t>انقر لتحرير أنماط النص الرئيسي</a:t>
            </a:r>
          </a:p>
        </p:txBody>
      </p:sp>
      <p:sp>
        <p:nvSpPr>
          <p:cNvPr id="5" name="عنصر نائب للتاريخ 4"/>
          <p:cNvSpPr>
            <a:spLocks noGrp="1"/>
          </p:cNvSpPr>
          <p:nvPr>
            <p:ph type="dt" sz="half" idx="10"/>
          </p:nvPr>
        </p:nvSpPr>
        <p:spPr/>
        <p:txBody>
          <a:bodyPr/>
          <a:lstStyle/>
          <a:p>
            <a:fld id="{A176F3F9-1CED-457B-9BF1-CBE893DF59CC}" type="datetimeFigureOut">
              <a:rPr lang="ar-IQ" smtClean="0"/>
              <a:t>06/05/1447</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BE6B9C93-E575-4FBF-8709-8F09803C3AE3}" type="slidenum">
              <a:rPr lang="ar-IQ" smtClean="0"/>
              <a:t>‹#›</a:t>
            </a:fld>
            <a:endParaRPr lang="ar-IQ"/>
          </a:p>
        </p:txBody>
      </p:sp>
      <p:sp>
        <p:nvSpPr>
          <p:cNvPr id="11" name="عنصر نائب للمحتوى 10"/>
          <p:cNvSpPr>
            <a:spLocks noGrp="1"/>
          </p:cNvSpPr>
          <p:nvPr>
            <p:ph sz="quarter" idx="1"/>
          </p:nvPr>
        </p:nvSpPr>
        <p:spPr>
          <a:xfrm>
            <a:off x="2971800" y="1600200"/>
            <a:ext cx="5715000" cy="4495800"/>
          </a:xfrm>
        </p:spPr>
        <p:txBody>
          <a:bodyPr vert="horz"/>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ar-SA"/>
              <a:t>انقر لتحرير نمط العنوان الرئيسي</a:t>
            </a:r>
            <a:endParaRPr kumimoji="0" lang="en-US"/>
          </a:p>
        </p:txBody>
      </p:sp>
      <p:sp>
        <p:nvSpPr>
          <p:cNvPr id="4" name="عنصر نائب للنص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ar-SA"/>
              <a:t>انقر لتحرير أنماط النص الرئيسي</a:t>
            </a:r>
          </a:p>
        </p:txBody>
      </p:sp>
      <p:sp>
        <p:nvSpPr>
          <p:cNvPr id="5" name="عنصر نائب للتاريخ 4"/>
          <p:cNvSpPr>
            <a:spLocks noGrp="1"/>
          </p:cNvSpPr>
          <p:nvPr>
            <p:ph type="dt" sz="half" idx="10"/>
          </p:nvPr>
        </p:nvSpPr>
        <p:spPr/>
        <p:txBody>
          <a:bodyPr/>
          <a:lstStyle/>
          <a:p>
            <a:fld id="{A176F3F9-1CED-457B-9BF1-CBE893DF59CC}" type="datetimeFigureOut">
              <a:rPr lang="ar-IQ" smtClean="0"/>
              <a:t>06/05/1447</a:t>
            </a:fld>
            <a:endParaRPr lang="ar-IQ"/>
          </a:p>
        </p:txBody>
      </p:sp>
      <p:sp>
        <p:nvSpPr>
          <p:cNvPr id="6" name="عنصر نائب للتذييل 5"/>
          <p:cNvSpPr>
            <a:spLocks noGrp="1"/>
          </p:cNvSpPr>
          <p:nvPr>
            <p:ph type="ftr" sz="quarter" idx="11"/>
          </p:nvPr>
        </p:nvSpPr>
        <p:spPr>
          <a:xfrm>
            <a:off x="914400" y="6172200"/>
            <a:ext cx="3886200" cy="457200"/>
          </a:xfrm>
        </p:spPr>
        <p:txBody>
          <a:bodyPr/>
          <a:lstStyle/>
          <a:p>
            <a:endParaRPr lang="ar-IQ"/>
          </a:p>
        </p:txBody>
      </p:sp>
      <p:sp>
        <p:nvSpPr>
          <p:cNvPr id="7" name="عنصر نائب لرقم الشريحة 6"/>
          <p:cNvSpPr>
            <a:spLocks noGrp="1"/>
          </p:cNvSpPr>
          <p:nvPr>
            <p:ph type="sldNum" sz="quarter" idx="12"/>
          </p:nvPr>
        </p:nvSpPr>
        <p:spPr>
          <a:xfrm>
            <a:off x="146304" y="6208776"/>
            <a:ext cx="457200" cy="457200"/>
          </a:xfrm>
        </p:spPr>
        <p:txBody>
          <a:bodyPr/>
          <a:lstStyle/>
          <a:p>
            <a:fld id="{BE6B9C93-E575-4FBF-8709-8F09803C3AE3}" type="slidenum">
              <a:rPr lang="ar-IQ" smtClean="0"/>
              <a:t>‹#›</a:t>
            </a:fld>
            <a:endParaRPr lang="ar-IQ"/>
          </a:p>
        </p:txBody>
      </p:sp>
      <p:sp>
        <p:nvSpPr>
          <p:cNvPr id="11" name="مستطيل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مستطيل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مستطيل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عنصر نائب للصورة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ar-SA"/>
              <a:t>انقر فوق الأيقونة لإضافة صورة</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مستطيل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مستطيل مستدير الزوايا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عنصر نائب للعنوان 21"/>
          <p:cNvSpPr>
            <a:spLocks noGrp="1"/>
          </p:cNvSpPr>
          <p:nvPr>
            <p:ph type="title"/>
          </p:nvPr>
        </p:nvSpPr>
        <p:spPr>
          <a:xfrm>
            <a:off x="914400" y="274638"/>
            <a:ext cx="7772400" cy="1143000"/>
          </a:xfrm>
          <a:prstGeom prst="rect">
            <a:avLst/>
          </a:prstGeom>
        </p:spPr>
        <p:txBody>
          <a:bodyPr bIns="91440" anchor="b" anchorCtr="0">
            <a:normAutofit/>
          </a:bodyPr>
          <a:lstStyle/>
          <a:p>
            <a:r>
              <a:rPr kumimoji="0" lang="ar-SA"/>
              <a:t>انقر لتحرير نمط العنوان الرئيسي</a:t>
            </a:r>
            <a:endParaRPr kumimoji="0" lang="en-US"/>
          </a:p>
        </p:txBody>
      </p:sp>
      <p:sp>
        <p:nvSpPr>
          <p:cNvPr id="13" name="عنصر نائب للنص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ar-SA"/>
              <a:t>انقر لتحرير أنماط النص الرئيسي</a:t>
            </a:r>
          </a:p>
          <a:p>
            <a:pPr lvl="1" eaLnBrk="1" latinLnBrk="0" hangingPunct="1"/>
            <a:r>
              <a:rPr kumimoji="0" lang="ar-SA"/>
              <a:t>المستوى الثاني</a:t>
            </a:r>
          </a:p>
          <a:p>
            <a:pPr lvl="2" eaLnBrk="1" latinLnBrk="0" hangingPunct="1"/>
            <a:r>
              <a:rPr kumimoji="0" lang="ar-SA"/>
              <a:t>المستوى الثالث</a:t>
            </a:r>
          </a:p>
          <a:p>
            <a:pPr lvl="3" eaLnBrk="1" latinLnBrk="0" hangingPunct="1"/>
            <a:r>
              <a:rPr kumimoji="0" lang="ar-SA"/>
              <a:t>المستوى الرابع</a:t>
            </a:r>
          </a:p>
          <a:p>
            <a:pPr lvl="4" eaLnBrk="1" latinLnBrk="0" hangingPunct="1"/>
            <a:r>
              <a:rPr kumimoji="0" lang="ar-SA"/>
              <a:t>المستوى الخامس</a:t>
            </a:r>
            <a:endParaRPr kumimoji="0" lang="en-US"/>
          </a:p>
        </p:txBody>
      </p:sp>
      <p:sp>
        <p:nvSpPr>
          <p:cNvPr id="14" name="عنصر نائب للتاريخ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A176F3F9-1CED-457B-9BF1-CBE893DF59CC}" type="datetimeFigureOut">
              <a:rPr lang="ar-IQ" smtClean="0"/>
              <a:t>06/05/1447</a:t>
            </a:fld>
            <a:endParaRPr lang="ar-IQ"/>
          </a:p>
        </p:txBody>
      </p:sp>
      <p:sp>
        <p:nvSpPr>
          <p:cNvPr id="3" name="عنصر نائب للتذييل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ar-IQ"/>
          </a:p>
        </p:txBody>
      </p:sp>
      <p:sp>
        <p:nvSpPr>
          <p:cNvPr id="23" name="عنصر نائب لرقم الشريحة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BE6B9C93-E575-4FBF-8709-8F09803C3AE3}" type="slidenum">
              <a:rPr lang="ar-IQ" smtClean="0"/>
              <a:t>‹#›</a:t>
            </a:fld>
            <a:endParaRPr lang="ar-IQ"/>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4000" kern="1200">
          <a:solidFill>
            <a:schemeClr val="tx2"/>
          </a:solidFill>
          <a:latin typeface="+mj-lt"/>
          <a:ea typeface="+mj-ea"/>
          <a:cs typeface="+mj-cs"/>
        </a:defRPr>
      </a:lvl1pPr>
    </p:titleStyle>
    <p:bodyStyle>
      <a:lvl1pPr marL="274320" indent="-274320" algn="r" rtl="1"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r" rtl="1"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r" rtl="1"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r" rtl="1"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r" rtl="1"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r" rtl="1"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r" rtl="1"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r" rtl="1"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r" rtl="1"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hyperlink" Target="https://www.vecteezy.com/photo/34952827-ai-generated-lion-photo-wallpaper" TargetMode="External"/><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فرعي 2"/>
          <p:cNvSpPr>
            <a:spLocks noGrp="1"/>
          </p:cNvSpPr>
          <p:nvPr>
            <p:ph type="subTitle" idx="1"/>
          </p:nvPr>
        </p:nvSpPr>
        <p:spPr/>
        <p:txBody>
          <a:bodyPr/>
          <a:lstStyle/>
          <a:p>
            <a:r>
              <a:rPr lang="en-US" dirty="0">
                <a:solidFill>
                  <a:schemeClr val="tx1"/>
                </a:solidFill>
              </a:rPr>
              <a:t>By </a:t>
            </a:r>
          </a:p>
          <a:p>
            <a:r>
              <a:rPr lang="en-US" dirty="0">
                <a:solidFill>
                  <a:schemeClr val="tx1"/>
                </a:solidFill>
              </a:rPr>
              <a:t>Dr. Hussein </a:t>
            </a:r>
            <a:r>
              <a:rPr lang="en-US" dirty="0" err="1">
                <a:solidFill>
                  <a:schemeClr val="tx1"/>
                </a:solidFill>
              </a:rPr>
              <a:t>AlNaji</a:t>
            </a:r>
            <a:endParaRPr lang="ar-IQ" dirty="0">
              <a:solidFill>
                <a:schemeClr val="tx1"/>
              </a:solidFill>
            </a:endParaRPr>
          </a:p>
        </p:txBody>
      </p:sp>
      <p:sp>
        <p:nvSpPr>
          <p:cNvPr id="2" name="عنوان 1"/>
          <p:cNvSpPr>
            <a:spLocks noGrp="1"/>
          </p:cNvSpPr>
          <p:nvPr>
            <p:ph type="ctrTitle"/>
          </p:nvPr>
        </p:nvSpPr>
        <p:spPr>
          <a:xfrm>
            <a:off x="755576" y="1628800"/>
            <a:ext cx="6840760" cy="1470025"/>
          </a:xfrm>
        </p:spPr>
        <p:txBody>
          <a:bodyPr>
            <a:noAutofit/>
          </a:bodyPr>
          <a:lstStyle/>
          <a:p>
            <a:pPr algn="just" rtl="0">
              <a:lnSpc>
                <a:spcPct val="150000"/>
              </a:lnSpc>
              <a:spcAft>
                <a:spcPts val="600"/>
              </a:spcAft>
            </a:pPr>
            <a:r>
              <a:rPr lang="en-US" sz="3600" b="1" dirty="0">
                <a:effectLst/>
                <a:latin typeface="Times New Roman"/>
                <a:ea typeface="Calibri"/>
                <a:cs typeface="+mn-cs"/>
              </a:rPr>
              <a:t>ESOPHAGEAL OBSTRUCTION</a:t>
            </a:r>
            <a:br>
              <a:rPr lang="en-US" sz="3600" dirty="0">
                <a:ea typeface="Calibri"/>
                <a:cs typeface="+mn-cs"/>
              </a:rPr>
            </a:br>
            <a:endParaRPr lang="ar-IQ" sz="3600" dirty="0">
              <a:cs typeface="+mn-cs"/>
            </a:endParaRPr>
          </a:p>
        </p:txBody>
      </p:sp>
    </p:spTree>
    <p:extLst>
      <p:ext uri="{BB962C8B-B14F-4D97-AF65-F5344CB8AC3E}">
        <p14:creationId xmlns:p14="http://schemas.microsoft.com/office/powerpoint/2010/main" val="7667924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75208" y="764704"/>
            <a:ext cx="8712968" cy="4909036"/>
          </a:xfrm>
          <a:prstGeom prst="rect">
            <a:avLst/>
          </a:prstGeom>
        </p:spPr>
        <p:txBody>
          <a:bodyPr wrap="square">
            <a:spAutoFit/>
          </a:bodyPr>
          <a:lstStyle/>
          <a:p>
            <a:pPr lvl="0" algn="just" rtl="0">
              <a:lnSpc>
                <a:spcPct val="150000"/>
              </a:lnSpc>
              <a:spcAft>
                <a:spcPts val="600"/>
              </a:spcAft>
            </a:pPr>
            <a:r>
              <a:rPr lang="en-US" sz="2400" b="1" dirty="0">
                <a:solidFill>
                  <a:prstClr val="black"/>
                </a:solidFill>
                <a:latin typeface="Times New Roman"/>
                <a:ea typeface="Calibri"/>
                <a:cs typeface="Arial"/>
              </a:rPr>
              <a:t>Complications associated with esophageal diverticula include</a:t>
            </a:r>
            <a:endParaRPr lang="en-US" sz="2400" dirty="0">
              <a:solidFill>
                <a:prstClr val="black"/>
              </a:solidFill>
              <a:ea typeface="Calibri"/>
              <a:cs typeface="Arial"/>
            </a:endParaRPr>
          </a:p>
          <a:p>
            <a:pPr marL="342900" lvl="0" indent="-342900" algn="just" rtl="0">
              <a:lnSpc>
                <a:spcPct val="150000"/>
              </a:lnSpc>
              <a:spcAft>
                <a:spcPts val="600"/>
              </a:spcAft>
              <a:buFont typeface="+mj-lt"/>
              <a:buAutoNum type="arabicPeriod"/>
            </a:pPr>
            <a:r>
              <a:rPr lang="en-US" sz="2400" dirty="0">
                <a:solidFill>
                  <a:prstClr val="black"/>
                </a:solidFill>
                <a:latin typeface="Times New Roman"/>
                <a:ea typeface="Calibri"/>
                <a:cs typeface="Arial"/>
              </a:rPr>
              <a:t> </a:t>
            </a:r>
            <a:r>
              <a:rPr lang="en-US" sz="2400" dirty="0" err="1">
                <a:solidFill>
                  <a:prstClr val="black"/>
                </a:solidFill>
                <a:latin typeface="Times New Roman"/>
                <a:ea typeface="Calibri"/>
                <a:cs typeface="Arial"/>
              </a:rPr>
              <a:t>Peridiverticulitis</a:t>
            </a:r>
            <a:r>
              <a:rPr lang="en-US" sz="2400" dirty="0">
                <a:solidFill>
                  <a:prstClr val="black"/>
                </a:solidFill>
                <a:latin typeface="Times New Roman"/>
                <a:ea typeface="Calibri"/>
                <a:cs typeface="Arial"/>
              </a:rPr>
              <a:t>, </a:t>
            </a:r>
            <a:endParaRPr lang="en-US" sz="2400" dirty="0">
              <a:solidFill>
                <a:prstClr val="black"/>
              </a:solidFill>
              <a:ea typeface="Calibri"/>
              <a:cs typeface="Arial"/>
            </a:endParaRPr>
          </a:p>
          <a:p>
            <a:pPr marL="342900" lvl="0" indent="-342900" algn="just" rtl="0">
              <a:lnSpc>
                <a:spcPct val="150000"/>
              </a:lnSpc>
              <a:spcAft>
                <a:spcPts val="600"/>
              </a:spcAft>
              <a:buFont typeface="+mj-lt"/>
              <a:buAutoNum type="arabicPeriod"/>
            </a:pPr>
            <a:r>
              <a:rPr lang="en-US" sz="2400" dirty="0">
                <a:solidFill>
                  <a:prstClr val="black"/>
                </a:solidFill>
                <a:latin typeface="Times New Roman"/>
                <a:ea typeface="Calibri"/>
                <a:cs typeface="Arial"/>
              </a:rPr>
              <a:t>Pulmonary adhesions.</a:t>
            </a:r>
            <a:endParaRPr lang="en-US" sz="2400" dirty="0">
              <a:solidFill>
                <a:prstClr val="black"/>
              </a:solidFill>
              <a:ea typeface="Calibri"/>
              <a:cs typeface="Arial"/>
            </a:endParaRPr>
          </a:p>
          <a:p>
            <a:pPr marL="342900" lvl="0" indent="-342900" algn="just" rtl="0">
              <a:lnSpc>
                <a:spcPct val="150000"/>
              </a:lnSpc>
              <a:spcAft>
                <a:spcPts val="600"/>
              </a:spcAft>
              <a:buFont typeface="+mj-lt"/>
              <a:buAutoNum type="arabicPeriod"/>
            </a:pPr>
            <a:r>
              <a:rPr lang="en-US" sz="2400" dirty="0">
                <a:solidFill>
                  <a:prstClr val="black"/>
                </a:solidFill>
                <a:latin typeface="Times New Roman"/>
                <a:ea typeface="Calibri"/>
                <a:cs typeface="Arial"/>
              </a:rPr>
              <a:t>Abscesses, and </a:t>
            </a:r>
            <a:r>
              <a:rPr lang="en-US" sz="2400" dirty="0" err="1">
                <a:solidFill>
                  <a:prstClr val="black"/>
                </a:solidFill>
                <a:latin typeface="Times New Roman"/>
                <a:ea typeface="Calibri"/>
                <a:cs typeface="Arial"/>
              </a:rPr>
              <a:t>mediastinitis</a:t>
            </a:r>
            <a:r>
              <a:rPr lang="en-US" sz="2400" dirty="0">
                <a:solidFill>
                  <a:prstClr val="black"/>
                </a:solidFill>
                <a:latin typeface="Times New Roman"/>
                <a:ea typeface="Calibri"/>
                <a:cs typeface="Arial"/>
              </a:rPr>
              <a:t>.</a:t>
            </a:r>
            <a:endParaRPr lang="en-US" sz="2400" dirty="0">
              <a:solidFill>
                <a:prstClr val="black"/>
              </a:solidFill>
              <a:ea typeface="Calibri"/>
              <a:cs typeface="Arial"/>
            </a:endParaRPr>
          </a:p>
          <a:p>
            <a:pPr lvl="0" algn="just" rtl="0">
              <a:lnSpc>
                <a:spcPct val="150000"/>
              </a:lnSpc>
              <a:spcAft>
                <a:spcPts val="600"/>
              </a:spcAft>
            </a:pPr>
            <a:r>
              <a:rPr lang="en-US" sz="2400" dirty="0">
                <a:solidFill>
                  <a:prstClr val="black"/>
                </a:solidFill>
                <a:latin typeface="Times New Roman"/>
                <a:ea typeface="Calibri"/>
                <a:cs typeface="Arial"/>
              </a:rPr>
              <a:t>In </a:t>
            </a:r>
            <a:r>
              <a:rPr lang="en-US" sz="2400" b="1" dirty="0" err="1">
                <a:solidFill>
                  <a:prstClr val="black"/>
                </a:solidFill>
                <a:latin typeface="Times New Roman"/>
                <a:ea typeface="Calibri"/>
                <a:cs typeface="Arial"/>
              </a:rPr>
              <a:t>megaesophagus</a:t>
            </a:r>
            <a:r>
              <a:rPr lang="en-US" sz="2400" dirty="0">
                <a:solidFill>
                  <a:prstClr val="black"/>
                </a:solidFill>
                <a:latin typeface="Times New Roman"/>
                <a:ea typeface="Calibri"/>
                <a:cs typeface="Arial"/>
              </a:rPr>
              <a:t>, the esophagus is dysfunctional, dilated, and filled with saliva, feed, and water. This results in regurgitation and can lead to aspiration pneumonia.</a:t>
            </a:r>
          </a:p>
          <a:p>
            <a:pPr lvl="0" algn="just" rtl="0">
              <a:lnSpc>
                <a:spcPct val="150000"/>
              </a:lnSpc>
              <a:spcAft>
                <a:spcPts val="600"/>
              </a:spcAft>
            </a:pPr>
            <a:r>
              <a:rPr lang="en-US" sz="2400" dirty="0">
                <a:solidFill>
                  <a:prstClr val="black"/>
                </a:solidFill>
                <a:latin typeface="Times New Roman"/>
                <a:ea typeface="Calibri"/>
                <a:cs typeface="Arial"/>
              </a:rPr>
              <a:t> </a:t>
            </a:r>
            <a:endParaRPr lang="en-US" sz="2400" dirty="0">
              <a:solidFill>
                <a:prstClr val="black"/>
              </a:solidFill>
              <a:ea typeface="Calibri"/>
              <a:cs typeface="Arial"/>
            </a:endParaRPr>
          </a:p>
        </p:txBody>
      </p:sp>
    </p:spTree>
    <p:extLst>
      <p:ext uri="{BB962C8B-B14F-4D97-AF65-F5344CB8AC3E}">
        <p14:creationId xmlns:p14="http://schemas.microsoft.com/office/powerpoint/2010/main" val="4248517049"/>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wind" invX="1"/>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419787" y="332656"/>
            <a:ext cx="8496944" cy="6017032"/>
          </a:xfrm>
          <a:prstGeom prst="rect">
            <a:avLst/>
          </a:prstGeom>
        </p:spPr>
        <p:txBody>
          <a:bodyPr wrap="square">
            <a:spAutoFit/>
          </a:bodyPr>
          <a:lstStyle/>
          <a:p>
            <a:pPr algn="just" rtl="0">
              <a:lnSpc>
                <a:spcPct val="150000"/>
              </a:lnSpc>
              <a:spcAft>
                <a:spcPts val="600"/>
              </a:spcAft>
            </a:pPr>
            <a:r>
              <a:rPr lang="en-US" sz="2400" b="1" dirty="0">
                <a:effectLst/>
                <a:latin typeface="Times New Roman"/>
                <a:ea typeface="Calibri"/>
                <a:cs typeface="Arial"/>
              </a:rPr>
              <a:t>CLINICAL FINDINGS</a:t>
            </a:r>
            <a:endParaRPr lang="en-US" sz="2400" dirty="0">
              <a:ea typeface="Calibri"/>
              <a:cs typeface="Arial"/>
            </a:endParaRPr>
          </a:p>
          <a:p>
            <a:pPr algn="just" rtl="0">
              <a:lnSpc>
                <a:spcPct val="150000"/>
              </a:lnSpc>
              <a:spcAft>
                <a:spcPts val="600"/>
              </a:spcAft>
            </a:pPr>
            <a:r>
              <a:rPr lang="en-US" sz="2400" b="1" dirty="0">
                <a:effectLst/>
                <a:latin typeface="Times New Roman"/>
                <a:ea typeface="Calibri"/>
                <a:cs typeface="Arial"/>
              </a:rPr>
              <a:t>Acute Obstruction or Choke</a:t>
            </a:r>
            <a:endParaRPr lang="en-US" sz="2400" dirty="0">
              <a:ea typeface="Calibri"/>
              <a:cs typeface="Arial"/>
            </a:endParaRPr>
          </a:p>
          <a:p>
            <a:pPr algn="just" rtl="0">
              <a:lnSpc>
                <a:spcPct val="150000"/>
              </a:lnSpc>
              <a:spcAft>
                <a:spcPts val="600"/>
              </a:spcAft>
            </a:pPr>
            <a:r>
              <a:rPr lang="en-US" sz="2400" b="1" dirty="0">
                <a:effectLst/>
                <a:latin typeface="Times New Roman"/>
                <a:ea typeface="Calibri"/>
                <a:cs typeface="Arial"/>
              </a:rPr>
              <a:t>Cattle</a:t>
            </a:r>
            <a:endParaRPr lang="en-US" sz="2400" dirty="0">
              <a:ea typeface="Calibri"/>
              <a:cs typeface="Arial"/>
            </a:endParaRPr>
          </a:p>
          <a:p>
            <a:pPr algn="just" rtl="0">
              <a:lnSpc>
                <a:spcPct val="150000"/>
              </a:lnSpc>
              <a:spcAft>
                <a:spcPts val="600"/>
              </a:spcAft>
            </a:pPr>
            <a:r>
              <a:rPr lang="en-US" sz="2400" dirty="0">
                <a:effectLst/>
                <a:latin typeface="Times New Roman"/>
                <a:ea typeface="Calibri"/>
                <a:cs typeface="Arial"/>
              </a:rPr>
              <a:t>The obstruction is usually in the cervical esophagus just above the larynx or at the thoracic inlet. Obstructions can also occur at the base of the heart or the cardia. </a:t>
            </a:r>
            <a:endParaRPr lang="en-US" sz="2400" dirty="0">
              <a:ea typeface="Calibri"/>
              <a:cs typeface="Arial"/>
            </a:endParaRPr>
          </a:p>
          <a:p>
            <a:pPr marL="342900" lvl="0" indent="-342900" algn="just" rtl="0">
              <a:lnSpc>
                <a:spcPct val="150000"/>
              </a:lnSpc>
              <a:spcAft>
                <a:spcPts val="600"/>
              </a:spcAft>
              <a:buFont typeface="+mj-lt"/>
              <a:buAutoNum type="arabicPeriod"/>
            </a:pPr>
            <a:r>
              <a:rPr lang="en-US" sz="2400" dirty="0">
                <a:effectLst/>
                <a:latin typeface="Times New Roman"/>
                <a:ea typeface="Calibri"/>
                <a:cs typeface="Arial"/>
              </a:rPr>
              <a:t>The animal suddenly stops eating and shows anxiety and restlessness. </a:t>
            </a:r>
          </a:p>
          <a:p>
            <a:pPr marL="342900" lvl="0" indent="-342900" algn="just" rtl="0">
              <a:lnSpc>
                <a:spcPct val="150000"/>
              </a:lnSpc>
              <a:spcAft>
                <a:spcPts val="600"/>
              </a:spcAft>
              <a:buFont typeface="+mj-lt"/>
              <a:buAutoNum type="arabicPeriod"/>
            </a:pPr>
            <a:r>
              <a:rPr lang="en-US" sz="2400" dirty="0">
                <a:effectLst/>
                <a:latin typeface="Times New Roman"/>
                <a:ea typeface="Calibri"/>
                <a:cs typeface="Arial"/>
              </a:rPr>
              <a:t>There are forceful attempts to swallow and regurgitate, salivation, coughing, and continuous chewing movements. </a:t>
            </a:r>
            <a:endParaRPr lang="en-US" sz="2400" dirty="0">
              <a:ea typeface="Calibri"/>
              <a:cs typeface="Arial"/>
            </a:endParaRPr>
          </a:p>
        </p:txBody>
      </p:sp>
    </p:spTree>
    <p:extLst>
      <p:ext uri="{BB962C8B-B14F-4D97-AF65-F5344CB8AC3E}">
        <p14:creationId xmlns:p14="http://schemas.microsoft.com/office/powerpoint/2010/main" val="489968633"/>
      </p:ext>
    </p:extLst>
  </p:cSld>
  <p:clrMapOvr>
    <a:masterClrMapping/>
  </p:clrMapOvr>
  <mc:AlternateContent xmlns:mc="http://schemas.openxmlformats.org/markup-compatibility/2006">
    <mc:Choice xmlns:p14="http://schemas.microsoft.com/office/powerpoint/2010/main" Requires="p14">
      <p:transition spd="slow" p14:dur="900">
        <p14:warp dir="in"/>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304800" y="548680"/>
            <a:ext cx="8640960" cy="4619021"/>
          </a:xfrm>
          <a:prstGeom prst="rect">
            <a:avLst/>
          </a:prstGeom>
        </p:spPr>
        <p:txBody>
          <a:bodyPr wrap="square">
            <a:spAutoFit/>
          </a:bodyPr>
          <a:lstStyle/>
          <a:p>
            <a:pPr lvl="0" algn="just" rtl="0">
              <a:lnSpc>
                <a:spcPct val="150000"/>
              </a:lnSpc>
              <a:spcAft>
                <a:spcPts val="600"/>
              </a:spcAft>
            </a:pPr>
            <a:r>
              <a:rPr lang="en-US" sz="2400" dirty="0">
                <a:effectLst/>
                <a:latin typeface="Times New Roman"/>
                <a:ea typeface="Calibri"/>
                <a:cs typeface="Arial"/>
              </a:rPr>
              <a:t>3- If obstruction is complete, bloating occurs rapidly and adds to the animal’s discomfort.</a:t>
            </a:r>
            <a:endParaRPr lang="en-US" sz="2400" dirty="0">
              <a:ea typeface="Calibri"/>
              <a:cs typeface="Arial"/>
            </a:endParaRPr>
          </a:p>
          <a:p>
            <a:pPr lvl="0" algn="just" rtl="0">
              <a:lnSpc>
                <a:spcPct val="150000"/>
              </a:lnSpc>
              <a:spcAft>
                <a:spcPts val="600"/>
              </a:spcAft>
            </a:pPr>
            <a:r>
              <a:rPr lang="en-US" sz="2400" dirty="0">
                <a:effectLst/>
                <a:latin typeface="Times New Roman"/>
                <a:ea typeface="Calibri"/>
                <a:cs typeface="Arial"/>
              </a:rPr>
              <a:t>4- Ruminal movements are continuous and forceful and there can be a systolic murmur audible on auscultation of the heart. </a:t>
            </a:r>
            <a:endParaRPr lang="en-US" sz="2400" dirty="0">
              <a:ea typeface="Calibri"/>
              <a:cs typeface="Arial"/>
            </a:endParaRPr>
          </a:p>
          <a:p>
            <a:pPr lvl="0" algn="just" rtl="0">
              <a:lnSpc>
                <a:spcPct val="150000"/>
              </a:lnSpc>
              <a:spcAft>
                <a:spcPts val="600"/>
              </a:spcAft>
            </a:pPr>
            <a:r>
              <a:rPr lang="en-US" sz="2400" dirty="0">
                <a:effectLst/>
                <a:latin typeface="Times New Roman"/>
                <a:ea typeface="Calibri"/>
                <a:cs typeface="Arial"/>
              </a:rPr>
              <a:t>5- The acute signs, other than bloat, usually disappear within a few hours. This is caused by relaxation of the initial esophageal spasm and can or cannot be accompanied by onward passage of the obstruction. </a:t>
            </a:r>
            <a:endParaRPr lang="en-US" sz="2400" dirty="0">
              <a:ea typeface="Calibri"/>
              <a:cs typeface="Arial"/>
            </a:endParaRPr>
          </a:p>
        </p:txBody>
      </p:sp>
    </p:spTree>
    <p:extLst>
      <p:ext uri="{BB962C8B-B14F-4D97-AF65-F5344CB8AC3E}">
        <p14:creationId xmlns:p14="http://schemas.microsoft.com/office/powerpoint/2010/main" val="593131033"/>
      </p:ext>
    </p:extLst>
  </p:cSld>
  <p:clrMapOvr>
    <a:masterClrMapping/>
  </p:clrMapOvr>
  <mc:AlternateContent xmlns:mc="http://schemas.openxmlformats.org/markup-compatibility/2006">
    <mc:Choice xmlns:p14="http://schemas.microsoft.com/office/powerpoint/2010/main" Requires="p14">
      <p:transition spd="slow" p14:dur="4400">
        <p14:honeycomb/>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51520" y="476672"/>
            <a:ext cx="8640960" cy="5940088"/>
          </a:xfrm>
          <a:prstGeom prst="rect">
            <a:avLst/>
          </a:prstGeom>
        </p:spPr>
        <p:txBody>
          <a:bodyPr wrap="square">
            <a:spAutoFit/>
          </a:bodyPr>
          <a:lstStyle/>
          <a:p>
            <a:pPr algn="just" rtl="0">
              <a:lnSpc>
                <a:spcPct val="150000"/>
              </a:lnSpc>
              <a:spcAft>
                <a:spcPts val="600"/>
              </a:spcAft>
            </a:pPr>
            <a:r>
              <a:rPr lang="en-US" sz="2400" b="1" dirty="0">
                <a:effectLst/>
                <a:latin typeface="Times New Roman"/>
                <a:ea typeface="Calibri"/>
                <a:cs typeface="Arial"/>
              </a:rPr>
              <a:t>Horse</a:t>
            </a:r>
            <a:endParaRPr lang="en-US" sz="2400" dirty="0">
              <a:ea typeface="Calibri"/>
              <a:cs typeface="Arial"/>
            </a:endParaRPr>
          </a:p>
          <a:p>
            <a:pPr algn="just" rtl="0">
              <a:lnSpc>
                <a:spcPct val="150000"/>
              </a:lnSpc>
              <a:spcAft>
                <a:spcPts val="600"/>
              </a:spcAft>
            </a:pPr>
            <a:r>
              <a:rPr lang="en-US" sz="2400" dirty="0">
                <a:effectLst/>
                <a:latin typeface="Times New Roman"/>
                <a:ea typeface="Calibri"/>
                <a:cs typeface="Arial"/>
              </a:rPr>
              <a:t>In the horse with esophageal obstruction caused by feed, the obstruction can occur at any level of the esophagus from the upper cervical region all the way to the thoracic portion. </a:t>
            </a:r>
            <a:endParaRPr lang="en-US" sz="2400" dirty="0">
              <a:ea typeface="Calibri"/>
              <a:cs typeface="Arial"/>
            </a:endParaRPr>
          </a:p>
          <a:p>
            <a:pPr marL="342900" lvl="0" indent="-342900" algn="just" rtl="0">
              <a:lnSpc>
                <a:spcPct val="150000"/>
              </a:lnSpc>
              <a:spcAft>
                <a:spcPts val="600"/>
              </a:spcAft>
              <a:buFont typeface="+mj-lt"/>
              <a:buAutoNum type="arabicPeriod"/>
            </a:pPr>
            <a:r>
              <a:rPr lang="en-US" sz="2400" b="1" dirty="0">
                <a:effectLst/>
                <a:latin typeface="Times New Roman"/>
                <a:ea typeface="Calibri"/>
                <a:cs typeface="Arial"/>
              </a:rPr>
              <a:t>Dysphagia </a:t>
            </a:r>
            <a:r>
              <a:rPr lang="en-US" sz="2400" dirty="0">
                <a:effectLst/>
                <a:latin typeface="Times New Roman"/>
                <a:ea typeface="Calibri"/>
                <a:cs typeface="Arial"/>
              </a:rPr>
              <a:t>with </a:t>
            </a:r>
            <a:r>
              <a:rPr lang="en-US" sz="2400" b="1" dirty="0">
                <a:effectLst/>
                <a:latin typeface="Times New Roman"/>
                <a:ea typeface="Calibri"/>
                <a:cs typeface="Arial"/>
              </a:rPr>
              <a:t>nasal reflux of saliva, feed, and water</a:t>
            </a:r>
            <a:r>
              <a:rPr lang="en-US" sz="2400" dirty="0">
                <a:effectLst/>
                <a:latin typeface="Times New Roman"/>
                <a:ea typeface="Calibri"/>
                <a:cs typeface="Arial"/>
              </a:rPr>
              <a:t>. </a:t>
            </a:r>
            <a:endParaRPr lang="en-US" sz="2400" dirty="0">
              <a:ea typeface="Calibri"/>
              <a:cs typeface="Arial"/>
            </a:endParaRPr>
          </a:p>
          <a:p>
            <a:pPr marL="342900" lvl="0" indent="-342900" algn="just" rtl="0">
              <a:lnSpc>
                <a:spcPct val="150000"/>
              </a:lnSpc>
              <a:spcAft>
                <a:spcPts val="600"/>
              </a:spcAft>
              <a:buFont typeface="+mj-lt"/>
              <a:buAutoNum type="arabicPeriod"/>
            </a:pPr>
            <a:r>
              <a:rPr lang="en-US" sz="2400" dirty="0">
                <a:effectLst/>
                <a:latin typeface="Times New Roman"/>
                <a:ea typeface="Calibri"/>
                <a:cs typeface="Arial"/>
              </a:rPr>
              <a:t>Affected horses will usually not attempt further eating but will drink and attempt to swallow water.</a:t>
            </a:r>
          </a:p>
          <a:p>
            <a:pPr marL="342900" lvl="0" indent="-342900" algn="just" rtl="0">
              <a:lnSpc>
                <a:spcPct val="150000"/>
              </a:lnSpc>
              <a:spcAft>
                <a:spcPts val="600"/>
              </a:spcAft>
              <a:buFont typeface="+mj-lt"/>
              <a:buAutoNum type="arabicPeriod"/>
            </a:pPr>
            <a:r>
              <a:rPr lang="en-US" sz="2400" dirty="0">
                <a:effectLst/>
                <a:latin typeface="Times New Roman"/>
                <a:ea typeface="Calibri"/>
                <a:cs typeface="Arial"/>
              </a:rPr>
              <a:t>External palpation of the </a:t>
            </a:r>
            <a:r>
              <a:rPr lang="en-US" sz="2400" b="1" dirty="0">
                <a:effectLst/>
                <a:latin typeface="Times New Roman"/>
                <a:ea typeface="Calibri"/>
                <a:cs typeface="Arial"/>
              </a:rPr>
              <a:t>cervical esophagus </a:t>
            </a:r>
            <a:r>
              <a:rPr lang="en-US" sz="2400" dirty="0">
                <a:effectLst/>
                <a:latin typeface="Times New Roman"/>
                <a:ea typeface="Calibri"/>
                <a:cs typeface="Arial"/>
              </a:rPr>
              <a:t>can reveal a </a:t>
            </a:r>
            <a:r>
              <a:rPr lang="en-US" sz="2400" b="1" dirty="0">
                <a:effectLst/>
                <a:latin typeface="Times New Roman"/>
                <a:ea typeface="Calibri"/>
                <a:cs typeface="Arial"/>
              </a:rPr>
              <a:t>firm cylindrical swelling </a:t>
            </a:r>
            <a:r>
              <a:rPr lang="en-US" sz="2400" dirty="0">
                <a:effectLst/>
                <a:latin typeface="Times New Roman"/>
                <a:ea typeface="Calibri"/>
                <a:cs typeface="Arial"/>
              </a:rPr>
              <a:t>along the course of the neck on the left side when the esophagus is obstructed with feed. </a:t>
            </a:r>
            <a:endParaRPr lang="en-US" sz="2400" dirty="0">
              <a:ea typeface="Calibri"/>
              <a:cs typeface="Arial"/>
            </a:endParaRPr>
          </a:p>
        </p:txBody>
      </p:sp>
    </p:spTree>
    <p:extLst>
      <p:ext uri="{BB962C8B-B14F-4D97-AF65-F5344CB8AC3E}">
        <p14:creationId xmlns:p14="http://schemas.microsoft.com/office/powerpoint/2010/main" val="3585739430"/>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invX="1"/>
      </p:transition>
    </mc:Choice>
    <mc:Fallback>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395536" y="404664"/>
            <a:ext cx="8496944" cy="5249963"/>
          </a:xfrm>
          <a:prstGeom prst="rect">
            <a:avLst/>
          </a:prstGeom>
        </p:spPr>
        <p:txBody>
          <a:bodyPr wrap="square">
            <a:spAutoFit/>
          </a:bodyPr>
          <a:lstStyle/>
          <a:p>
            <a:pPr lvl="0" algn="just" rtl="0">
              <a:lnSpc>
                <a:spcPct val="150000"/>
              </a:lnSpc>
              <a:spcAft>
                <a:spcPts val="600"/>
              </a:spcAft>
            </a:pPr>
            <a:r>
              <a:rPr lang="en-US" dirty="0">
                <a:effectLst/>
                <a:latin typeface="Times New Roman"/>
                <a:ea typeface="Calibri"/>
                <a:cs typeface="Arial"/>
              </a:rPr>
              <a:t>4-  </a:t>
            </a:r>
            <a:r>
              <a:rPr lang="en-US" sz="2400" dirty="0">
                <a:effectLst/>
                <a:latin typeface="Times New Roman"/>
                <a:ea typeface="Calibri"/>
                <a:cs typeface="Arial"/>
              </a:rPr>
              <a:t>Horses with acute esophageal obstruction are commonly difficult to handle because they are panicky and make forceful attempts to swallow or retch. </a:t>
            </a:r>
            <a:endParaRPr lang="en-US" sz="2400" dirty="0">
              <a:ea typeface="Calibri"/>
              <a:cs typeface="Arial"/>
            </a:endParaRPr>
          </a:p>
          <a:p>
            <a:pPr lvl="0" algn="just" rtl="0">
              <a:lnSpc>
                <a:spcPct val="150000"/>
              </a:lnSpc>
              <a:spcAft>
                <a:spcPts val="600"/>
              </a:spcAft>
            </a:pPr>
            <a:r>
              <a:rPr lang="en-US" sz="2400" dirty="0">
                <a:effectLst/>
                <a:latin typeface="Times New Roman"/>
                <a:ea typeface="Calibri"/>
                <a:cs typeface="Arial"/>
              </a:rPr>
              <a:t>5- They often vigorously extend and flex their necks and stamp their front feet. </a:t>
            </a:r>
            <a:endParaRPr lang="en-US" sz="2400" dirty="0">
              <a:ea typeface="Calibri"/>
              <a:cs typeface="Arial"/>
            </a:endParaRPr>
          </a:p>
          <a:p>
            <a:pPr algn="just" rtl="0">
              <a:lnSpc>
                <a:spcPct val="150000"/>
              </a:lnSpc>
              <a:spcAft>
                <a:spcPts val="600"/>
              </a:spcAft>
            </a:pPr>
            <a:r>
              <a:rPr lang="en-US" sz="2400" b="1" dirty="0">
                <a:effectLst/>
                <a:latin typeface="Times New Roman"/>
                <a:ea typeface="Calibri"/>
                <a:cs typeface="Arial"/>
              </a:rPr>
              <a:t>Chronic Obstruction</a:t>
            </a:r>
            <a:endParaRPr lang="en-US" sz="2400" dirty="0">
              <a:ea typeface="Calibri"/>
              <a:cs typeface="Arial"/>
            </a:endParaRPr>
          </a:p>
          <a:p>
            <a:pPr algn="just" rtl="0">
              <a:lnSpc>
                <a:spcPct val="150000"/>
              </a:lnSpc>
              <a:spcAft>
                <a:spcPts val="600"/>
              </a:spcAft>
            </a:pPr>
            <a:r>
              <a:rPr lang="en-US" sz="2400" dirty="0">
                <a:effectLst/>
                <a:latin typeface="Times New Roman"/>
                <a:ea typeface="Calibri"/>
                <a:cs typeface="Arial"/>
              </a:rPr>
              <a:t>No acute signs of obstruction are evident and in cattle the earliest sign is chronic bloat, which is usually of moderate severity and can persist for several days without the appearance of other signs.</a:t>
            </a:r>
            <a:endParaRPr lang="en-US" sz="2400" dirty="0">
              <a:ea typeface="Calibri"/>
              <a:cs typeface="Arial"/>
            </a:endParaRPr>
          </a:p>
        </p:txBody>
      </p:sp>
    </p:spTree>
    <p:extLst>
      <p:ext uri="{BB962C8B-B14F-4D97-AF65-F5344CB8AC3E}">
        <p14:creationId xmlns:p14="http://schemas.microsoft.com/office/powerpoint/2010/main" val="3069324760"/>
      </p:ext>
    </p:extLst>
  </p:cSld>
  <p:clrMapOvr>
    <a:masterClrMapping/>
  </p:clrMapOvr>
  <mc:AlternateContent xmlns:mc="http://schemas.openxmlformats.org/markup-compatibility/2006">
    <mc:Choice xmlns:p14="http://schemas.microsoft.com/office/powerpoint/2010/main" Requires="p14">
      <p:transition spd="slow" p14:dur="1400">
        <p14:doors dir="vert"/>
      </p:transition>
    </mc:Choice>
    <mc:Fallback>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79512" y="260648"/>
            <a:ext cx="8784976" cy="6281015"/>
          </a:xfrm>
          <a:prstGeom prst="rect">
            <a:avLst/>
          </a:prstGeom>
        </p:spPr>
        <p:txBody>
          <a:bodyPr wrap="square">
            <a:spAutoFit/>
          </a:bodyPr>
          <a:lstStyle/>
          <a:p>
            <a:pPr algn="just" rtl="0">
              <a:lnSpc>
                <a:spcPct val="150000"/>
              </a:lnSpc>
              <a:spcAft>
                <a:spcPts val="600"/>
              </a:spcAft>
            </a:pPr>
            <a:r>
              <a:rPr lang="en-US" sz="2400" b="1" dirty="0">
                <a:effectLst/>
                <a:latin typeface="Times New Roman"/>
                <a:ea typeface="Calibri"/>
                <a:cs typeface="Arial"/>
              </a:rPr>
              <a:t>DIFFERENTIAL DIAGNOSIS</a:t>
            </a:r>
            <a:endParaRPr lang="en-US" sz="2400" dirty="0">
              <a:ea typeface="Calibri"/>
              <a:cs typeface="Arial"/>
            </a:endParaRPr>
          </a:p>
          <a:p>
            <a:pPr marL="342900" lvl="0" indent="-342900" algn="just" rtl="0">
              <a:lnSpc>
                <a:spcPct val="150000"/>
              </a:lnSpc>
              <a:spcAft>
                <a:spcPts val="600"/>
              </a:spcAft>
              <a:buFont typeface="+mj-lt"/>
              <a:buAutoNum type="arabicPeriod"/>
            </a:pPr>
            <a:r>
              <a:rPr lang="en-US" sz="2400" dirty="0">
                <a:effectLst/>
                <a:latin typeface="Times New Roman"/>
                <a:ea typeface="Calibri"/>
                <a:cs typeface="Arial"/>
              </a:rPr>
              <a:t>The clinical findings of acute esophageal obstruction in cattle and horses are usually typical but can be similar to those of esophagitis, in which local pain is more apparent and there is often an accompanying stomatitis and pharyngitis.</a:t>
            </a:r>
            <a:endParaRPr lang="en-US" sz="2400" dirty="0">
              <a:ea typeface="Calibri"/>
              <a:cs typeface="Arial"/>
            </a:endParaRPr>
          </a:p>
          <a:p>
            <a:pPr marL="342900" lvl="0" indent="-342900" algn="just" rtl="0">
              <a:lnSpc>
                <a:spcPct val="150000"/>
              </a:lnSpc>
              <a:spcAft>
                <a:spcPts val="600"/>
              </a:spcAft>
              <a:buFont typeface="+mj-lt"/>
              <a:buAutoNum type="arabicPeriod"/>
            </a:pPr>
            <a:r>
              <a:rPr lang="en-US" sz="2400" dirty="0">
                <a:effectLst/>
                <a:latin typeface="Times New Roman"/>
                <a:ea typeface="Calibri"/>
                <a:cs typeface="Arial"/>
              </a:rPr>
              <a:t>The excitement, sweating, and tachycardia observed in acute choke in the horse often suggests colic. Passage of a nasogastric tube reveals the obstruction. The use of a </a:t>
            </a:r>
            <a:r>
              <a:rPr lang="en-US" sz="2400" dirty="0" err="1">
                <a:effectLst/>
                <a:latin typeface="Times New Roman"/>
                <a:ea typeface="Calibri"/>
                <a:cs typeface="Arial"/>
              </a:rPr>
              <a:t>fiberoptic</a:t>
            </a:r>
            <a:r>
              <a:rPr lang="en-US" sz="2400" dirty="0">
                <a:effectLst/>
                <a:latin typeface="Times New Roman"/>
                <a:ea typeface="Calibri"/>
                <a:cs typeface="Arial"/>
              </a:rPr>
              <a:t> endoscope will usually locate the obstruction for visualization, and obstructions are easiest to see when the endoscope is being withdrawn rather than advanced.</a:t>
            </a:r>
            <a:endParaRPr lang="en-US" sz="2400" dirty="0">
              <a:ea typeface="Calibri"/>
              <a:cs typeface="Arial"/>
            </a:endParaRPr>
          </a:p>
        </p:txBody>
      </p:sp>
    </p:spTree>
    <p:extLst>
      <p:ext uri="{BB962C8B-B14F-4D97-AF65-F5344CB8AC3E}">
        <p14:creationId xmlns:p14="http://schemas.microsoft.com/office/powerpoint/2010/main" val="673443415"/>
      </p:ext>
    </p:extLst>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51520" y="20743"/>
            <a:ext cx="8640960" cy="6429324"/>
          </a:xfrm>
          <a:prstGeom prst="rect">
            <a:avLst/>
          </a:prstGeom>
        </p:spPr>
        <p:txBody>
          <a:bodyPr wrap="square">
            <a:spAutoFit/>
          </a:bodyPr>
          <a:lstStyle/>
          <a:p>
            <a:pPr marL="457200" algn="just" rtl="0">
              <a:lnSpc>
                <a:spcPct val="150000"/>
              </a:lnSpc>
              <a:spcAft>
                <a:spcPts val="600"/>
              </a:spcAft>
            </a:pPr>
            <a:r>
              <a:rPr lang="en-US" sz="2000" b="1" dirty="0">
                <a:effectLst/>
                <a:latin typeface="Times New Roman"/>
                <a:ea typeface="Calibri"/>
                <a:cs typeface="Arial"/>
              </a:rPr>
              <a:t>Chronic Obstruction</a:t>
            </a:r>
            <a:endParaRPr lang="en-US" sz="2000" dirty="0">
              <a:ea typeface="Calibri"/>
              <a:cs typeface="Arial"/>
            </a:endParaRPr>
          </a:p>
          <a:p>
            <a:pPr marL="342900" lvl="0" indent="-342900" algn="just" rtl="0">
              <a:lnSpc>
                <a:spcPct val="150000"/>
              </a:lnSpc>
              <a:spcAft>
                <a:spcPts val="600"/>
              </a:spcAft>
              <a:buFont typeface="+mj-lt"/>
              <a:buAutoNum type="arabicPeriod"/>
            </a:pPr>
            <a:r>
              <a:rPr lang="en-US" sz="2000" dirty="0">
                <a:effectLst/>
                <a:latin typeface="Times New Roman"/>
                <a:ea typeface="Calibri"/>
                <a:cs typeface="Arial"/>
              </a:rPr>
              <a:t> Mediastinal lymph node enlargement is usually accompanied by other signs of tuberculosis or lymphomatosis.</a:t>
            </a:r>
            <a:endParaRPr lang="en-US" sz="2000" dirty="0">
              <a:ea typeface="Calibri"/>
              <a:cs typeface="Arial"/>
            </a:endParaRPr>
          </a:p>
          <a:p>
            <a:pPr marL="342900" lvl="0" indent="-342900" algn="just" rtl="0">
              <a:lnSpc>
                <a:spcPct val="150000"/>
              </a:lnSpc>
              <a:spcAft>
                <a:spcPts val="600"/>
              </a:spcAft>
              <a:buFont typeface="+mj-lt"/>
              <a:buAutoNum type="arabicPeriod"/>
            </a:pPr>
            <a:r>
              <a:rPr lang="en-US" sz="2000" dirty="0">
                <a:effectLst/>
                <a:latin typeface="Times New Roman"/>
                <a:ea typeface="Calibri"/>
                <a:cs typeface="Arial"/>
              </a:rPr>
              <a:t>Chronic ruminal </a:t>
            </a:r>
            <a:r>
              <a:rPr lang="en-US" sz="2000" dirty="0" err="1">
                <a:effectLst/>
                <a:latin typeface="Times New Roman"/>
                <a:ea typeface="Calibri"/>
                <a:cs typeface="Arial"/>
              </a:rPr>
              <a:t>tympany</a:t>
            </a:r>
            <a:r>
              <a:rPr lang="en-US" sz="2000" dirty="0">
                <a:effectLst/>
                <a:latin typeface="Times New Roman"/>
                <a:ea typeface="Calibri"/>
                <a:cs typeface="Arial"/>
              </a:rPr>
              <a:t> in cattle can be caused by ruminal atony, in which case there is an absence of normal ruminal movements.</a:t>
            </a:r>
            <a:endParaRPr lang="en-US" sz="2000" dirty="0">
              <a:ea typeface="Calibri"/>
              <a:cs typeface="Arial"/>
            </a:endParaRPr>
          </a:p>
          <a:p>
            <a:pPr marL="342900" lvl="0" indent="-342900" algn="just" rtl="0">
              <a:lnSpc>
                <a:spcPct val="150000"/>
              </a:lnSpc>
              <a:spcAft>
                <a:spcPts val="600"/>
              </a:spcAft>
              <a:buFont typeface="+mj-lt"/>
              <a:buAutoNum type="arabicPeriod"/>
            </a:pPr>
            <a:r>
              <a:rPr lang="en-US" sz="2000" dirty="0">
                <a:effectLst/>
                <a:latin typeface="Times New Roman"/>
                <a:ea typeface="Calibri"/>
                <a:cs typeface="Arial"/>
              </a:rPr>
              <a:t>Diaphragmatic hernia can also be a cause of chronic ruminal </a:t>
            </a:r>
            <a:r>
              <a:rPr lang="en-US" sz="2000" dirty="0" err="1">
                <a:effectLst/>
                <a:latin typeface="Times New Roman"/>
                <a:ea typeface="Calibri"/>
                <a:cs typeface="Arial"/>
              </a:rPr>
              <a:t>tympany</a:t>
            </a:r>
            <a:r>
              <a:rPr lang="en-US" sz="2000" dirty="0">
                <a:effectLst/>
                <a:latin typeface="Times New Roman"/>
                <a:ea typeface="Calibri"/>
                <a:cs typeface="Arial"/>
              </a:rPr>
              <a:t> in cattle and is sometimes accompanied by obstruction of the esophagus with incompletely regurgitated </a:t>
            </a:r>
            <a:r>
              <a:rPr lang="en-US" sz="2000" dirty="0" err="1">
                <a:effectLst/>
                <a:latin typeface="Times New Roman"/>
                <a:ea typeface="Calibri"/>
                <a:cs typeface="Arial"/>
              </a:rPr>
              <a:t>ingesta</a:t>
            </a:r>
            <a:r>
              <a:rPr lang="en-US" sz="2000" dirty="0">
                <a:effectLst/>
                <a:latin typeface="Times New Roman"/>
                <a:ea typeface="Calibri"/>
                <a:cs typeface="Arial"/>
              </a:rPr>
              <a:t>. This condition and </a:t>
            </a:r>
            <a:r>
              <a:rPr lang="en-US" sz="2000" dirty="0" err="1">
                <a:effectLst/>
                <a:latin typeface="Times New Roman"/>
                <a:ea typeface="Calibri"/>
                <a:cs typeface="Arial"/>
              </a:rPr>
              <a:t>vagus</a:t>
            </a:r>
            <a:r>
              <a:rPr lang="en-US" sz="2000" dirty="0">
                <a:effectLst/>
                <a:latin typeface="Times New Roman"/>
                <a:ea typeface="Calibri"/>
                <a:cs typeface="Arial"/>
              </a:rPr>
              <a:t> indigestion, another cause of chronic </a:t>
            </a:r>
            <a:r>
              <a:rPr lang="en-US" sz="2000" dirty="0" err="1">
                <a:effectLst/>
                <a:latin typeface="Times New Roman"/>
                <a:ea typeface="Calibri"/>
                <a:cs typeface="Arial"/>
              </a:rPr>
              <a:t>tympany</a:t>
            </a:r>
            <a:r>
              <a:rPr lang="en-US" sz="2000" dirty="0">
                <a:effectLst/>
                <a:latin typeface="Times New Roman"/>
                <a:ea typeface="Calibri"/>
                <a:cs typeface="Arial"/>
              </a:rPr>
              <a:t>, are usually accompanied by a systolic cardiac murmur, but passage of a stomach tube is unimpeded. </a:t>
            </a:r>
            <a:endParaRPr lang="en-US" sz="2000" dirty="0">
              <a:ea typeface="Calibri"/>
              <a:cs typeface="Arial"/>
            </a:endParaRPr>
          </a:p>
          <a:p>
            <a:pPr marL="342900" lvl="0" indent="-342900" algn="just" rtl="0">
              <a:lnSpc>
                <a:spcPct val="150000"/>
              </a:lnSpc>
              <a:spcAft>
                <a:spcPts val="600"/>
              </a:spcAft>
              <a:buFont typeface="+mj-lt"/>
              <a:buAutoNum type="arabicPeriod"/>
            </a:pPr>
            <a:r>
              <a:rPr lang="en-US" sz="2000" dirty="0">
                <a:effectLst/>
                <a:latin typeface="Times New Roman"/>
                <a:ea typeface="Calibri"/>
                <a:cs typeface="Arial"/>
              </a:rPr>
              <a:t>Equine encephalomyelitis and botulism are other diseases in which there is difficulty in swallowing.</a:t>
            </a:r>
            <a:endParaRPr lang="en-US" sz="2000" dirty="0">
              <a:ea typeface="Calibri"/>
              <a:cs typeface="Arial"/>
            </a:endParaRPr>
          </a:p>
          <a:p>
            <a:pPr marL="342900" lvl="0" indent="-342900" algn="just" rtl="0">
              <a:lnSpc>
                <a:spcPct val="150000"/>
              </a:lnSpc>
              <a:spcAft>
                <a:spcPts val="600"/>
              </a:spcAft>
              <a:buFont typeface="+mj-lt"/>
              <a:buAutoNum type="arabicPeriod"/>
            </a:pPr>
            <a:r>
              <a:rPr lang="en-US" sz="2000" dirty="0">
                <a:effectLst/>
                <a:latin typeface="Times New Roman"/>
                <a:ea typeface="Calibri"/>
                <a:cs typeface="Arial"/>
              </a:rPr>
              <a:t>Cleft palate is a cause of recurrent nasal regurgitation in foals.</a:t>
            </a:r>
            <a:endParaRPr lang="en-US" sz="2000" dirty="0">
              <a:ea typeface="Calibri"/>
              <a:cs typeface="Arial"/>
            </a:endParaRPr>
          </a:p>
        </p:txBody>
      </p:sp>
    </p:spTree>
    <p:extLst>
      <p:ext uri="{BB962C8B-B14F-4D97-AF65-F5344CB8AC3E}">
        <p14:creationId xmlns:p14="http://schemas.microsoft.com/office/powerpoint/2010/main" val="976250575"/>
      </p:ext>
    </p:extLst>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79512" y="104085"/>
            <a:ext cx="8856984" cy="6737101"/>
          </a:xfrm>
          <a:prstGeom prst="rect">
            <a:avLst/>
          </a:prstGeom>
        </p:spPr>
        <p:txBody>
          <a:bodyPr wrap="square">
            <a:spAutoFit/>
          </a:bodyPr>
          <a:lstStyle/>
          <a:p>
            <a:pPr algn="just" rtl="0">
              <a:lnSpc>
                <a:spcPct val="150000"/>
              </a:lnSpc>
              <a:spcAft>
                <a:spcPts val="600"/>
              </a:spcAft>
            </a:pPr>
            <a:r>
              <a:rPr lang="en-US" sz="2000" b="1" dirty="0">
                <a:effectLst/>
                <a:latin typeface="Times New Roman"/>
                <a:ea typeface="Calibri"/>
                <a:cs typeface="Arial"/>
              </a:rPr>
              <a:t>TREATMENT</a:t>
            </a:r>
            <a:endParaRPr lang="en-US" sz="2000" dirty="0">
              <a:ea typeface="Calibri"/>
              <a:cs typeface="Arial"/>
            </a:endParaRPr>
          </a:p>
          <a:p>
            <a:pPr marL="342900" lvl="0" indent="-342900" algn="just" rtl="0">
              <a:lnSpc>
                <a:spcPct val="150000"/>
              </a:lnSpc>
              <a:spcAft>
                <a:spcPts val="600"/>
              </a:spcAft>
              <a:buFont typeface="+mj-lt"/>
              <a:buAutoNum type="alphaLcPeriod"/>
            </a:pPr>
            <a:r>
              <a:rPr lang="en-US" sz="2000" b="1" dirty="0">
                <a:effectLst/>
                <a:latin typeface="Times New Roman"/>
                <a:ea typeface="Calibri"/>
                <a:cs typeface="Arial"/>
              </a:rPr>
              <a:t>Conservative Approach</a:t>
            </a:r>
            <a:endParaRPr lang="en-US" sz="2000" dirty="0">
              <a:ea typeface="Calibri"/>
              <a:cs typeface="Arial"/>
            </a:endParaRPr>
          </a:p>
          <a:p>
            <a:pPr algn="just" rtl="0">
              <a:lnSpc>
                <a:spcPct val="150000"/>
              </a:lnSpc>
              <a:spcAft>
                <a:spcPts val="600"/>
              </a:spcAft>
            </a:pPr>
            <a:r>
              <a:rPr lang="en-US" sz="2000" dirty="0">
                <a:effectLst/>
                <a:latin typeface="Times New Roman"/>
                <a:ea typeface="Calibri"/>
                <a:cs typeface="Arial"/>
              </a:rPr>
              <a:t>Many obstructions will resolve spontaneously and a careful conservative approach is recommended.</a:t>
            </a:r>
            <a:r>
              <a:rPr lang="en-US" sz="2000" b="1" dirty="0">
                <a:solidFill>
                  <a:srgbClr val="008F7E"/>
                </a:solidFill>
                <a:effectLst/>
                <a:latin typeface="Frutiger-Bold"/>
                <a:ea typeface="Calibri"/>
                <a:cs typeface="Arial"/>
              </a:rPr>
              <a:t> </a:t>
            </a:r>
            <a:endParaRPr lang="en-US" sz="2000" dirty="0">
              <a:ea typeface="Calibri"/>
              <a:cs typeface="Arial"/>
            </a:endParaRPr>
          </a:p>
          <a:p>
            <a:pPr marL="342900" lvl="0" indent="-342900" algn="just" rtl="0">
              <a:lnSpc>
                <a:spcPct val="150000"/>
              </a:lnSpc>
              <a:spcAft>
                <a:spcPts val="600"/>
              </a:spcAft>
              <a:buFont typeface="+mj-lt"/>
              <a:buAutoNum type="alphaLcPeriod"/>
            </a:pPr>
            <a:r>
              <a:rPr lang="en-US" sz="2000" b="1" dirty="0">
                <a:effectLst/>
                <a:latin typeface="Times New Roman"/>
                <a:ea typeface="Calibri"/>
                <a:cs typeface="Arial"/>
              </a:rPr>
              <a:t>Sedation</a:t>
            </a:r>
            <a:endParaRPr lang="en-US" sz="2000" dirty="0">
              <a:ea typeface="Calibri"/>
              <a:cs typeface="Arial"/>
            </a:endParaRPr>
          </a:p>
          <a:p>
            <a:pPr algn="just" rtl="0">
              <a:lnSpc>
                <a:spcPct val="150000"/>
              </a:lnSpc>
              <a:spcAft>
                <a:spcPts val="600"/>
              </a:spcAft>
            </a:pPr>
            <a:r>
              <a:rPr lang="en-US" sz="2000" dirty="0">
                <a:effectLst/>
                <a:latin typeface="Times New Roman"/>
                <a:ea typeface="Calibri"/>
                <a:cs typeface="Arial"/>
              </a:rPr>
              <a:t>In acute obstruction, if there is marked anxiety and distress, the animal should be sedated before proceeding with specific treatment.</a:t>
            </a:r>
            <a:r>
              <a:rPr lang="en-US" sz="2000" dirty="0">
                <a:solidFill>
                  <a:srgbClr val="241F1F"/>
                </a:solidFill>
                <a:effectLst/>
                <a:latin typeface="MinionPro-Regular"/>
                <a:ea typeface="Calibri"/>
                <a:cs typeface="Arial"/>
              </a:rPr>
              <a:t> </a:t>
            </a:r>
            <a:r>
              <a:rPr lang="en-US" sz="2000" dirty="0">
                <a:effectLst/>
                <a:latin typeface="Times New Roman"/>
                <a:ea typeface="Calibri"/>
                <a:cs typeface="Arial"/>
              </a:rPr>
              <a:t>For sedation and esophageal relaxation in the horse, one of the following is</a:t>
            </a:r>
            <a:endParaRPr lang="en-US" sz="2000" dirty="0">
              <a:ea typeface="Calibri"/>
              <a:cs typeface="Arial"/>
            </a:endParaRPr>
          </a:p>
          <a:p>
            <a:pPr algn="just" rtl="0">
              <a:lnSpc>
                <a:spcPct val="150000"/>
              </a:lnSpc>
              <a:spcAft>
                <a:spcPts val="600"/>
              </a:spcAft>
            </a:pPr>
            <a:r>
              <a:rPr lang="en-US" sz="2000" dirty="0">
                <a:effectLst/>
                <a:latin typeface="Times New Roman"/>
                <a:ea typeface="Calibri"/>
                <a:cs typeface="Arial"/>
              </a:rPr>
              <a:t>recommended:</a:t>
            </a:r>
            <a:endParaRPr lang="en-US" sz="2000" dirty="0">
              <a:ea typeface="Calibri"/>
              <a:cs typeface="Arial"/>
            </a:endParaRPr>
          </a:p>
          <a:p>
            <a:pPr marL="342900" lvl="0" indent="-342900" algn="just" rtl="0">
              <a:lnSpc>
                <a:spcPct val="150000"/>
              </a:lnSpc>
              <a:spcAft>
                <a:spcPts val="600"/>
              </a:spcAft>
              <a:buFont typeface="+mj-lt"/>
              <a:buAutoNum type="arabicPeriod"/>
            </a:pPr>
            <a:r>
              <a:rPr lang="en-US" sz="2000" dirty="0" err="1">
                <a:effectLst/>
                <a:latin typeface="Times New Roman"/>
                <a:ea typeface="Calibri"/>
                <a:cs typeface="Arial"/>
              </a:rPr>
              <a:t>Acepromazine</a:t>
            </a:r>
            <a:r>
              <a:rPr lang="en-US" sz="2000" dirty="0">
                <a:effectLst/>
                <a:latin typeface="Times New Roman"/>
                <a:ea typeface="Calibri"/>
                <a:cs typeface="Arial"/>
              </a:rPr>
              <a:t> 0.05 mg/kg BW intravenously</a:t>
            </a:r>
            <a:endParaRPr lang="en-US" sz="2000" dirty="0">
              <a:ea typeface="Calibri"/>
              <a:cs typeface="Arial"/>
            </a:endParaRPr>
          </a:p>
          <a:p>
            <a:pPr marL="342900" lvl="0" indent="-342900" algn="just" rtl="0">
              <a:lnSpc>
                <a:spcPct val="150000"/>
              </a:lnSpc>
              <a:spcAft>
                <a:spcPts val="600"/>
              </a:spcAft>
              <a:buFont typeface="+mj-lt"/>
              <a:buAutoNum type="arabicPeriod"/>
            </a:pPr>
            <a:r>
              <a:rPr lang="en-US" sz="2000" dirty="0" err="1">
                <a:effectLst/>
                <a:latin typeface="Times New Roman"/>
                <a:ea typeface="Calibri"/>
                <a:cs typeface="Arial"/>
              </a:rPr>
              <a:t>Xylazine</a:t>
            </a:r>
            <a:r>
              <a:rPr lang="en-US" sz="2000" dirty="0">
                <a:effectLst/>
                <a:latin typeface="Times New Roman"/>
                <a:ea typeface="Calibri"/>
                <a:cs typeface="Arial"/>
              </a:rPr>
              <a:t> 0.5 to 1.0 mg/kg BW intravenously</a:t>
            </a:r>
            <a:endParaRPr lang="en-US" sz="2000" dirty="0">
              <a:ea typeface="Calibri"/>
              <a:cs typeface="Arial"/>
            </a:endParaRPr>
          </a:p>
          <a:p>
            <a:pPr marL="342900" lvl="0" indent="-342900" algn="just" rtl="0">
              <a:lnSpc>
                <a:spcPct val="150000"/>
              </a:lnSpc>
              <a:spcAft>
                <a:spcPts val="600"/>
              </a:spcAft>
              <a:buFont typeface="+mj-lt"/>
              <a:buAutoNum type="arabicPeriod"/>
            </a:pPr>
            <a:r>
              <a:rPr lang="en-US" sz="2000" dirty="0">
                <a:effectLst/>
                <a:latin typeface="Times New Roman"/>
                <a:ea typeface="Calibri"/>
                <a:cs typeface="Arial"/>
              </a:rPr>
              <a:t> </a:t>
            </a:r>
            <a:r>
              <a:rPr lang="en-US" sz="2000" dirty="0" err="1">
                <a:effectLst/>
                <a:latin typeface="Times New Roman"/>
                <a:ea typeface="Calibri"/>
                <a:cs typeface="Arial"/>
              </a:rPr>
              <a:t>Detomidine</a:t>
            </a:r>
            <a:r>
              <a:rPr lang="en-US" sz="2000" dirty="0">
                <a:effectLst/>
                <a:latin typeface="Times New Roman"/>
                <a:ea typeface="Calibri"/>
                <a:cs typeface="Arial"/>
              </a:rPr>
              <a:t> 0.01 to 0.02 mg/kg BW intravenously.</a:t>
            </a:r>
            <a:endParaRPr lang="en-US" sz="2000" dirty="0">
              <a:ea typeface="Calibri"/>
              <a:cs typeface="Arial"/>
            </a:endParaRPr>
          </a:p>
          <a:p>
            <a:pPr marL="342900" lvl="0" indent="-342900" algn="just" rtl="0">
              <a:lnSpc>
                <a:spcPct val="150000"/>
              </a:lnSpc>
              <a:spcAft>
                <a:spcPts val="600"/>
              </a:spcAft>
              <a:buFont typeface="+mj-lt"/>
              <a:buAutoNum type="arabicPeriod"/>
            </a:pPr>
            <a:r>
              <a:rPr lang="en-US" sz="2000" dirty="0">
                <a:effectLst/>
                <a:latin typeface="Times New Roman"/>
                <a:ea typeface="Calibri"/>
                <a:cs typeface="Arial"/>
              </a:rPr>
              <a:t> </a:t>
            </a:r>
            <a:r>
              <a:rPr lang="en-US" sz="2000" dirty="0" err="1">
                <a:effectLst/>
                <a:latin typeface="Times New Roman"/>
                <a:ea typeface="Calibri"/>
                <a:cs typeface="Arial"/>
              </a:rPr>
              <a:t>Romifidine</a:t>
            </a:r>
            <a:r>
              <a:rPr lang="en-US" sz="2000" dirty="0">
                <a:effectLst/>
                <a:latin typeface="Times New Roman"/>
                <a:ea typeface="Calibri"/>
                <a:cs typeface="Arial"/>
              </a:rPr>
              <a:t> 0.04 to 0.12 mg/kg intravenously.</a:t>
            </a:r>
            <a:endParaRPr lang="en-US" sz="2000" dirty="0">
              <a:ea typeface="Calibri"/>
              <a:cs typeface="Arial"/>
            </a:endParaRPr>
          </a:p>
        </p:txBody>
      </p:sp>
    </p:spTree>
    <p:extLst>
      <p:ext uri="{BB962C8B-B14F-4D97-AF65-F5344CB8AC3E}">
        <p14:creationId xmlns:p14="http://schemas.microsoft.com/office/powerpoint/2010/main" val="3629425958"/>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51520" y="66541"/>
            <a:ext cx="8640960" cy="6581225"/>
          </a:xfrm>
          <a:prstGeom prst="rect">
            <a:avLst/>
          </a:prstGeom>
        </p:spPr>
        <p:txBody>
          <a:bodyPr wrap="square">
            <a:spAutoFit/>
          </a:bodyPr>
          <a:lstStyle/>
          <a:p>
            <a:pPr algn="just" rtl="0">
              <a:lnSpc>
                <a:spcPct val="150000"/>
              </a:lnSpc>
              <a:spcAft>
                <a:spcPts val="600"/>
              </a:spcAft>
            </a:pPr>
            <a:r>
              <a:rPr lang="en-US" sz="2400" b="1" i="1" dirty="0">
                <a:effectLst/>
                <a:latin typeface="Times New Roman"/>
                <a:ea typeface="Calibri"/>
                <a:cs typeface="Arial"/>
              </a:rPr>
              <a:t>For esophageal relaxation, analgesia and anti-inflammatory</a:t>
            </a:r>
            <a:r>
              <a:rPr lang="en-US" sz="2400" dirty="0">
                <a:effectLst/>
                <a:latin typeface="Times New Roman"/>
                <a:ea typeface="Calibri"/>
                <a:cs typeface="Arial"/>
              </a:rPr>
              <a:t> effect hyoscine: dipyrone 0.5 : 0.22 mg/kg BW intravenously </a:t>
            </a:r>
            <a:r>
              <a:rPr lang="en-US" sz="2400" b="1" i="1" dirty="0">
                <a:effectLst/>
                <a:latin typeface="Times New Roman"/>
                <a:ea typeface="Calibri"/>
                <a:cs typeface="Arial"/>
              </a:rPr>
              <a:t>for analgesia and anti-inflammatory</a:t>
            </a:r>
            <a:r>
              <a:rPr lang="en-US" sz="2400" dirty="0">
                <a:effectLst/>
                <a:latin typeface="Times New Roman"/>
                <a:ea typeface="Calibri"/>
                <a:cs typeface="Arial"/>
              </a:rPr>
              <a:t> effect </a:t>
            </a:r>
            <a:r>
              <a:rPr lang="en-US" sz="2400" dirty="0" err="1">
                <a:effectLst/>
                <a:latin typeface="Times New Roman"/>
                <a:ea typeface="Calibri"/>
                <a:cs typeface="Arial"/>
              </a:rPr>
              <a:t>flunixin</a:t>
            </a:r>
            <a:r>
              <a:rPr lang="en-US" sz="2400" dirty="0">
                <a:effectLst/>
                <a:latin typeface="Times New Roman"/>
                <a:ea typeface="Calibri"/>
                <a:cs typeface="Arial"/>
              </a:rPr>
              <a:t> </a:t>
            </a:r>
            <a:r>
              <a:rPr lang="en-US" sz="2400" dirty="0" err="1">
                <a:effectLst/>
                <a:latin typeface="Times New Roman"/>
                <a:ea typeface="Calibri"/>
                <a:cs typeface="Arial"/>
              </a:rPr>
              <a:t>meglumine</a:t>
            </a:r>
            <a:r>
              <a:rPr lang="en-US" sz="2400" dirty="0">
                <a:effectLst/>
                <a:latin typeface="Times New Roman"/>
                <a:ea typeface="Calibri"/>
                <a:cs typeface="Arial"/>
              </a:rPr>
              <a:t> 1.1 mg/kg BW intravenously or </a:t>
            </a:r>
            <a:r>
              <a:rPr lang="en-US" sz="2400" dirty="0" err="1">
                <a:effectLst/>
                <a:latin typeface="Times New Roman"/>
                <a:ea typeface="Calibri"/>
                <a:cs typeface="Arial"/>
              </a:rPr>
              <a:t>phenylbutazone</a:t>
            </a:r>
            <a:r>
              <a:rPr lang="en-US" sz="2400" dirty="0">
                <a:effectLst/>
                <a:latin typeface="Times New Roman"/>
                <a:ea typeface="Calibri"/>
                <a:cs typeface="Arial"/>
              </a:rPr>
              <a:t> 2 to 4 mg/ kg intravenously are suggested.</a:t>
            </a:r>
            <a:endParaRPr lang="en-US" sz="2400" dirty="0">
              <a:ea typeface="Calibri"/>
              <a:cs typeface="Arial"/>
            </a:endParaRPr>
          </a:p>
          <a:p>
            <a:pPr marL="342900" lvl="0" indent="-342900" algn="just" rtl="0">
              <a:lnSpc>
                <a:spcPct val="150000"/>
              </a:lnSpc>
              <a:spcAft>
                <a:spcPts val="600"/>
              </a:spcAft>
              <a:buFont typeface="+mj-lt"/>
              <a:buAutoNum type="alphaLcPeriod"/>
            </a:pPr>
            <a:r>
              <a:rPr lang="en-US" sz="2400" dirty="0">
                <a:effectLst/>
                <a:latin typeface="Times New Roman"/>
                <a:ea typeface="Calibri"/>
                <a:cs typeface="Arial"/>
              </a:rPr>
              <a:t>Pass a Stomach Tube and Allow Object to Move Into Stomach.</a:t>
            </a:r>
            <a:endParaRPr lang="en-US" sz="2400" dirty="0">
              <a:ea typeface="Calibri"/>
              <a:cs typeface="Arial"/>
            </a:endParaRPr>
          </a:p>
          <a:p>
            <a:pPr marL="342900" lvl="0" indent="-342900" algn="just" rtl="0">
              <a:lnSpc>
                <a:spcPct val="150000"/>
              </a:lnSpc>
              <a:spcAft>
                <a:spcPts val="600"/>
              </a:spcAft>
              <a:buFont typeface="+mj-lt"/>
              <a:buAutoNum type="alphaLcPeriod"/>
            </a:pPr>
            <a:r>
              <a:rPr lang="en-US" sz="2400" dirty="0">
                <a:effectLst/>
                <a:latin typeface="Times New Roman"/>
                <a:ea typeface="Calibri"/>
                <a:cs typeface="Arial"/>
              </a:rPr>
              <a:t>Manual Removal Through Oral Cavity in Cattle.</a:t>
            </a:r>
            <a:endParaRPr lang="en-US" sz="2400" dirty="0">
              <a:ea typeface="Calibri"/>
              <a:cs typeface="Arial"/>
            </a:endParaRPr>
          </a:p>
          <a:p>
            <a:pPr marL="342900" lvl="0" indent="-342900" algn="just" rtl="0">
              <a:lnSpc>
                <a:spcPct val="150000"/>
              </a:lnSpc>
              <a:spcAft>
                <a:spcPts val="600"/>
              </a:spcAft>
              <a:buFont typeface="+mj-lt"/>
              <a:buAutoNum type="alphaLcPeriod"/>
            </a:pPr>
            <a:r>
              <a:rPr lang="en-US" sz="2400" dirty="0">
                <a:effectLst/>
                <a:latin typeface="Times New Roman"/>
                <a:ea typeface="Calibri"/>
                <a:cs typeface="Arial"/>
              </a:rPr>
              <a:t>Esophageal Lavage in the Horse.</a:t>
            </a:r>
            <a:endParaRPr lang="en-US" sz="2400" dirty="0">
              <a:ea typeface="Calibri"/>
              <a:cs typeface="Arial"/>
            </a:endParaRPr>
          </a:p>
          <a:p>
            <a:pPr marL="342900" lvl="0" indent="-342900" algn="just" rtl="0">
              <a:lnSpc>
                <a:spcPct val="150000"/>
              </a:lnSpc>
              <a:spcAft>
                <a:spcPts val="600"/>
              </a:spcAft>
              <a:buFont typeface="+mj-lt"/>
              <a:buAutoNum type="alphaLcPeriod"/>
            </a:pPr>
            <a:r>
              <a:rPr lang="en-US" sz="2400" dirty="0">
                <a:effectLst/>
                <a:latin typeface="Times New Roman"/>
                <a:ea typeface="Calibri"/>
                <a:cs typeface="Arial"/>
              </a:rPr>
              <a:t>Surgical Removal of Foreign Bodies.</a:t>
            </a:r>
            <a:endParaRPr lang="en-US" sz="2400" dirty="0">
              <a:ea typeface="Calibri"/>
              <a:cs typeface="Arial"/>
            </a:endParaRPr>
          </a:p>
          <a:p>
            <a:pPr marL="342900" lvl="0" indent="-342900" algn="just" rtl="0">
              <a:lnSpc>
                <a:spcPct val="150000"/>
              </a:lnSpc>
              <a:spcAft>
                <a:spcPts val="600"/>
              </a:spcAft>
              <a:buFont typeface="+mj-lt"/>
              <a:buAutoNum type="alphaLcPeriod"/>
            </a:pPr>
            <a:r>
              <a:rPr lang="en-US" sz="2400" dirty="0">
                <a:effectLst/>
                <a:latin typeface="Times New Roman"/>
                <a:ea typeface="Calibri"/>
                <a:cs typeface="Arial"/>
              </a:rPr>
              <a:t>Cervical Esophagostomy Alimentation.</a:t>
            </a:r>
            <a:endParaRPr lang="en-US" sz="2400" dirty="0">
              <a:ea typeface="Calibri"/>
              <a:cs typeface="Arial"/>
            </a:endParaRPr>
          </a:p>
          <a:p>
            <a:pPr marL="342900" lvl="0" indent="-342900" algn="just" rtl="0">
              <a:lnSpc>
                <a:spcPct val="150000"/>
              </a:lnSpc>
              <a:spcAft>
                <a:spcPts val="600"/>
              </a:spcAft>
              <a:buFont typeface="+mj-lt"/>
              <a:buAutoNum type="alphaLcPeriod"/>
            </a:pPr>
            <a:r>
              <a:rPr lang="en-US" sz="2400" dirty="0">
                <a:effectLst/>
                <a:latin typeface="Times New Roman"/>
                <a:ea typeface="Calibri"/>
              </a:rPr>
              <a:t>Antimicrobial Administration. </a:t>
            </a:r>
            <a:endParaRPr lang="ar-IQ" sz="2400" dirty="0"/>
          </a:p>
        </p:txBody>
      </p:sp>
    </p:spTree>
    <p:extLst>
      <p:ext uri="{BB962C8B-B14F-4D97-AF65-F5344CB8AC3E}">
        <p14:creationId xmlns:p14="http://schemas.microsoft.com/office/powerpoint/2010/main" val="86820242"/>
      </p:ext>
    </p:extLst>
  </p:cSld>
  <p:clrMapOvr>
    <a:masterClrMapping/>
  </p:clrMapOvr>
  <mc:AlternateContent xmlns:mc="http://schemas.openxmlformats.org/markup-compatibility/2006">
    <mc:Choice xmlns:p14="http://schemas.microsoft.com/office/powerpoint/2010/main" Requires="p14">
      <p:transition spd="slow" p14:dur="2500">
        <p:checker/>
      </p:transition>
    </mc:Choice>
    <mc:Fallback>
      <p:transition spd="slow">
        <p:checker/>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lion with a mane&#10;&#10;AI-generated content may be incorrect.">
            <a:extLst>
              <a:ext uri="{FF2B5EF4-FFF2-40B4-BE49-F238E27FC236}">
                <a16:creationId xmlns:a16="http://schemas.microsoft.com/office/drawing/2014/main" id="{852E2660-271C-2075-4CF2-367D2BA9D2A8}"/>
              </a:ext>
            </a:extLst>
          </p:cNvPr>
          <p:cNvPicPr>
            <a:picLocks noChangeAspect="1"/>
          </p:cNvPicPr>
          <p:nvPr/>
        </p:nvPicPr>
        <p:blipFill>
          <a:blip r:embed="rId2" cstate="print">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24273" y="0"/>
            <a:ext cx="9144000" cy="5733256"/>
          </a:xfrm>
          <a:prstGeom prst="rect">
            <a:avLst/>
          </a:prstGeom>
        </p:spPr>
      </p:pic>
      <p:sp>
        <p:nvSpPr>
          <p:cNvPr id="5" name="TextBox 4">
            <a:extLst>
              <a:ext uri="{FF2B5EF4-FFF2-40B4-BE49-F238E27FC236}">
                <a16:creationId xmlns:a16="http://schemas.microsoft.com/office/drawing/2014/main" id="{FAC516EA-C632-D386-8897-CFB484A028C9}"/>
              </a:ext>
            </a:extLst>
          </p:cNvPr>
          <p:cNvSpPr txBox="1"/>
          <p:nvPr/>
        </p:nvSpPr>
        <p:spPr>
          <a:xfrm>
            <a:off x="899592" y="5733256"/>
            <a:ext cx="7272808" cy="1323439"/>
          </a:xfrm>
          <a:prstGeom prst="rect">
            <a:avLst/>
          </a:prstGeom>
          <a:noFill/>
        </p:spPr>
        <p:txBody>
          <a:bodyPr wrap="square">
            <a:spAutoFit/>
          </a:bodyPr>
          <a:lstStyle/>
          <a:p>
            <a:pPr algn="l"/>
            <a:r>
              <a:rPr lang="en-US" sz="8000" b="1" dirty="0">
                <a:effectLst/>
                <a:latin typeface="Times New Roman"/>
                <a:ea typeface="Calibri"/>
                <a:cs typeface="Arial"/>
              </a:rPr>
              <a:t>THANK YOU</a:t>
            </a:r>
            <a:endParaRPr lang="en-US" sz="8000" b="1" dirty="0"/>
          </a:p>
        </p:txBody>
      </p:sp>
    </p:spTree>
    <p:extLst>
      <p:ext uri="{BB962C8B-B14F-4D97-AF65-F5344CB8AC3E}">
        <p14:creationId xmlns:p14="http://schemas.microsoft.com/office/powerpoint/2010/main" val="2683298179"/>
      </p:ext>
    </p:extLst>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07504" y="548680"/>
            <a:ext cx="8784976" cy="4542077"/>
          </a:xfrm>
          <a:prstGeom prst="rect">
            <a:avLst/>
          </a:prstGeom>
        </p:spPr>
        <p:txBody>
          <a:bodyPr wrap="square">
            <a:spAutoFit/>
          </a:bodyPr>
          <a:lstStyle/>
          <a:p>
            <a:pPr algn="just" rtl="0">
              <a:lnSpc>
                <a:spcPct val="150000"/>
              </a:lnSpc>
              <a:spcAft>
                <a:spcPts val="600"/>
              </a:spcAft>
            </a:pPr>
            <a:r>
              <a:rPr lang="en-US" sz="2400" dirty="0">
                <a:effectLst/>
                <a:latin typeface="Times New Roman"/>
                <a:ea typeface="Calibri"/>
                <a:cs typeface="Arial"/>
              </a:rPr>
              <a:t>Esophageal obstruction can be acute or chronic and is characterized clinically by the inability to swallow, regurgitation of feed and water, continuous drooling of saliva, and bloat in ruminants. Acute cases are accompanied by signs of distress including retching and extension of the head. </a:t>
            </a:r>
            <a:endParaRPr lang="en-US" sz="2400" dirty="0">
              <a:ea typeface="Calibri"/>
              <a:cs typeface="Arial"/>
            </a:endParaRPr>
          </a:p>
          <a:p>
            <a:pPr algn="just" rtl="0">
              <a:lnSpc>
                <a:spcPct val="150000"/>
              </a:lnSpc>
              <a:spcAft>
                <a:spcPts val="600"/>
              </a:spcAft>
            </a:pPr>
            <a:r>
              <a:rPr lang="en-US" sz="2400" dirty="0">
                <a:effectLst/>
                <a:latin typeface="Times New Roman"/>
                <a:ea typeface="Calibri"/>
                <a:cs typeface="Arial"/>
              </a:rPr>
              <a:t>Horses with choke commonly regurgitate a mixture of saliva, feed, and water through the nostrils because of the anatomic characteristics of the equine soft palate.</a:t>
            </a:r>
            <a:endParaRPr lang="en-US" sz="2400" dirty="0">
              <a:ea typeface="Calibri"/>
              <a:cs typeface="Arial"/>
            </a:endParaRPr>
          </a:p>
        </p:txBody>
      </p:sp>
    </p:spTree>
    <p:extLst>
      <p:ext uri="{BB962C8B-B14F-4D97-AF65-F5344CB8AC3E}">
        <p14:creationId xmlns:p14="http://schemas.microsoft.com/office/powerpoint/2010/main" val="206634257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323528" y="404664"/>
            <a:ext cx="8496944" cy="3511026"/>
          </a:xfrm>
          <a:prstGeom prst="rect">
            <a:avLst/>
          </a:prstGeom>
        </p:spPr>
        <p:txBody>
          <a:bodyPr wrap="square">
            <a:spAutoFit/>
          </a:bodyPr>
          <a:lstStyle/>
          <a:p>
            <a:pPr algn="just" rtl="0">
              <a:lnSpc>
                <a:spcPct val="150000"/>
              </a:lnSpc>
              <a:spcAft>
                <a:spcPts val="600"/>
              </a:spcAft>
            </a:pPr>
            <a:r>
              <a:rPr lang="en-US" sz="2400" b="1" dirty="0">
                <a:effectLst/>
                <a:latin typeface="Times New Roman"/>
                <a:ea typeface="Calibri"/>
                <a:cs typeface="Arial"/>
              </a:rPr>
              <a:t>ETIOLOGY</a:t>
            </a:r>
            <a:endParaRPr lang="en-US" sz="2400" dirty="0">
              <a:ea typeface="Calibri"/>
              <a:cs typeface="Arial"/>
            </a:endParaRPr>
          </a:p>
          <a:p>
            <a:pPr algn="just" rtl="0">
              <a:lnSpc>
                <a:spcPct val="150000"/>
              </a:lnSpc>
              <a:spcAft>
                <a:spcPts val="600"/>
              </a:spcAft>
            </a:pPr>
            <a:r>
              <a:rPr lang="en-US" sz="2400" dirty="0">
                <a:effectLst/>
                <a:latin typeface="Times New Roman"/>
                <a:ea typeface="Calibri"/>
                <a:cs typeface="Arial"/>
              </a:rPr>
              <a:t>Obstruction can be </a:t>
            </a:r>
            <a:r>
              <a:rPr lang="en-US" sz="2400" b="1" dirty="0">
                <a:effectLst/>
                <a:latin typeface="Times New Roman"/>
                <a:ea typeface="Calibri"/>
                <a:cs typeface="Arial"/>
              </a:rPr>
              <a:t>intraluminal </a:t>
            </a:r>
            <a:r>
              <a:rPr lang="en-US" sz="2400" dirty="0">
                <a:effectLst/>
                <a:latin typeface="Times New Roman"/>
                <a:ea typeface="Calibri"/>
                <a:cs typeface="Arial"/>
              </a:rPr>
              <a:t>and caused by swallowed material or </a:t>
            </a:r>
            <a:r>
              <a:rPr lang="en-US" sz="2400" b="1" dirty="0" err="1">
                <a:effectLst/>
                <a:latin typeface="Times New Roman"/>
                <a:ea typeface="Calibri"/>
                <a:cs typeface="Arial"/>
              </a:rPr>
              <a:t>extraluminal</a:t>
            </a:r>
            <a:r>
              <a:rPr lang="en-US" sz="2400" dirty="0">
                <a:effectLst/>
                <a:latin typeface="Times New Roman"/>
                <a:ea typeface="Calibri"/>
                <a:cs typeface="Arial"/>
              </a:rPr>
              <a:t> caused by pressure on the esophagus by surrounding</a:t>
            </a:r>
            <a:endParaRPr lang="en-US" sz="2400" dirty="0">
              <a:ea typeface="Calibri"/>
              <a:cs typeface="Arial"/>
            </a:endParaRPr>
          </a:p>
          <a:p>
            <a:pPr algn="just" rtl="0">
              <a:lnSpc>
                <a:spcPct val="150000"/>
              </a:lnSpc>
              <a:spcAft>
                <a:spcPts val="600"/>
              </a:spcAft>
            </a:pPr>
            <a:r>
              <a:rPr lang="en-US" sz="2400" dirty="0">
                <a:effectLst/>
                <a:latin typeface="Times New Roman"/>
                <a:ea typeface="Calibri"/>
                <a:cs typeface="Arial"/>
              </a:rPr>
              <a:t>organs or tissues. Esophageal paralysis can also result in obstruction, for example, in horses with grass sickness.</a:t>
            </a:r>
            <a:endParaRPr lang="en-US" sz="2400" dirty="0">
              <a:ea typeface="Calibri"/>
              <a:cs typeface="Arial"/>
            </a:endParaRPr>
          </a:p>
        </p:txBody>
      </p:sp>
    </p:spTree>
    <p:extLst>
      <p:ext uri="{BB962C8B-B14F-4D97-AF65-F5344CB8AC3E}">
        <p14:creationId xmlns:p14="http://schemas.microsoft.com/office/powerpoint/2010/main" val="2201293251"/>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racture"/>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95696" y="148112"/>
            <a:ext cx="8928992" cy="6665736"/>
          </a:xfrm>
          <a:prstGeom prst="rect">
            <a:avLst/>
          </a:prstGeom>
        </p:spPr>
        <p:txBody>
          <a:bodyPr wrap="square">
            <a:spAutoFit/>
          </a:bodyPr>
          <a:lstStyle/>
          <a:p>
            <a:pPr marL="342900" lvl="0" indent="-342900" algn="just" rtl="0">
              <a:lnSpc>
                <a:spcPct val="150000"/>
              </a:lnSpc>
              <a:spcAft>
                <a:spcPts val="600"/>
              </a:spcAft>
              <a:buFont typeface="+mj-lt"/>
              <a:buAutoNum type="alphaUcPeriod"/>
            </a:pPr>
            <a:r>
              <a:rPr lang="en-US" sz="2400" b="1" dirty="0">
                <a:effectLst/>
                <a:latin typeface="Times New Roman"/>
                <a:ea typeface="Calibri"/>
                <a:cs typeface="Arial"/>
              </a:rPr>
              <a:t>Intraluminal Obstructions</a:t>
            </a:r>
            <a:endParaRPr lang="en-US" sz="2400" dirty="0">
              <a:ea typeface="Calibri"/>
              <a:cs typeface="Arial"/>
            </a:endParaRPr>
          </a:p>
          <a:p>
            <a:pPr marL="342900" lvl="0" indent="-342900" algn="just" rtl="0">
              <a:lnSpc>
                <a:spcPct val="150000"/>
              </a:lnSpc>
              <a:spcAft>
                <a:spcPts val="600"/>
              </a:spcAft>
              <a:buFont typeface="+mj-lt"/>
              <a:buAutoNum type="arabicPeriod"/>
            </a:pPr>
            <a:r>
              <a:rPr lang="en-US" sz="2400" dirty="0">
                <a:effectLst/>
                <a:latin typeface="Times New Roman"/>
                <a:ea typeface="Calibri"/>
                <a:cs typeface="Arial"/>
              </a:rPr>
              <a:t>Solid obstructions, especially in cattle, by turnips, onions, potatoes, peaches, apples, oranges, and similar objects.</a:t>
            </a:r>
            <a:endParaRPr lang="en-US" sz="2400" dirty="0">
              <a:ea typeface="Calibri"/>
              <a:cs typeface="Arial"/>
            </a:endParaRPr>
          </a:p>
          <a:p>
            <a:pPr marL="342900" lvl="0" indent="-342900" algn="just" rtl="0">
              <a:lnSpc>
                <a:spcPct val="150000"/>
              </a:lnSpc>
              <a:spcAft>
                <a:spcPts val="600"/>
              </a:spcAft>
              <a:buFont typeface="+mj-lt"/>
              <a:buAutoNum type="arabicPeriod"/>
            </a:pPr>
            <a:r>
              <a:rPr lang="en-US" sz="2400" dirty="0">
                <a:effectLst/>
                <a:latin typeface="Times New Roman"/>
                <a:ea typeface="Calibri"/>
                <a:cs typeface="Arial"/>
              </a:rPr>
              <a:t>Fifteen-gram gelatin capsules in Shetland ponies.</a:t>
            </a:r>
            <a:endParaRPr lang="en-US" sz="2400" dirty="0">
              <a:ea typeface="Calibri"/>
              <a:cs typeface="Arial"/>
            </a:endParaRPr>
          </a:p>
          <a:p>
            <a:pPr marL="342900" lvl="0" indent="-342900" algn="just" rtl="0">
              <a:lnSpc>
                <a:spcPct val="150000"/>
              </a:lnSpc>
              <a:spcAft>
                <a:spcPts val="600"/>
              </a:spcAft>
              <a:buFont typeface="+mj-lt"/>
              <a:buAutoNum type="arabicPeriod"/>
            </a:pPr>
            <a:r>
              <a:rPr lang="en-US" sz="2400" dirty="0">
                <a:effectLst/>
                <a:latin typeface="Times New Roman"/>
                <a:ea typeface="Calibri"/>
                <a:cs typeface="Arial"/>
              </a:rPr>
              <a:t>Feedstuffs are a common cause of obstruction in horses and occasionally in other species.</a:t>
            </a:r>
            <a:endParaRPr lang="en-US" sz="2400" dirty="0">
              <a:ea typeface="Calibri"/>
              <a:cs typeface="Arial"/>
            </a:endParaRPr>
          </a:p>
          <a:p>
            <a:pPr marL="342900" lvl="0" indent="-342900" algn="just" rtl="0">
              <a:lnSpc>
                <a:spcPct val="150000"/>
              </a:lnSpc>
              <a:spcAft>
                <a:spcPts val="600"/>
              </a:spcAft>
              <a:buFont typeface="+mj-lt"/>
              <a:buAutoNum type="arabicPeriod"/>
            </a:pPr>
            <a:r>
              <a:rPr lang="en-US" sz="2400" dirty="0">
                <a:effectLst/>
                <a:latin typeface="Times New Roman"/>
                <a:ea typeface="Calibri"/>
                <a:cs typeface="Arial"/>
              </a:rPr>
              <a:t> Eating while sedated</a:t>
            </a:r>
            <a:endParaRPr lang="en-US" sz="2400" dirty="0">
              <a:ea typeface="Calibri"/>
              <a:cs typeface="Arial"/>
            </a:endParaRPr>
          </a:p>
          <a:p>
            <a:pPr marL="342900" lvl="0" indent="-342900" algn="just" rtl="0">
              <a:lnSpc>
                <a:spcPct val="150000"/>
              </a:lnSpc>
              <a:spcAft>
                <a:spcPts val="600"/>
              </a:spcAft>
              <a:buFont typeface="+mj-lt"/>
              <a:buAutoNum type="arabicPeriod"/>
            </a:pPr>
            <a:r>
              <a:rPr lang="en-US" sz="2400" dirty="0">
                <a:effectLst/>
                <a:latin typeface="Times New Roman"/>
                <a:ea typeface="Calibri"/>
                <a:cs typeface="Arial"/>
              </a:rPr>
              <a:t>Foreign bodies in horses include pieces of wood, antimicrobial boluses, and fragments of nasogastric tubes.</a:t>
            </a:r>
            <a:endParaRPr lang="en-US" sz="2400" dirty="0">
              <a:ea typeface="Calibri"/>
              <a:cs typeface="Arial"/>
            </a:endParaRPr>
          </a:p>
          <a:p>
            <a:pPr marL="342900" lvl="0" indent="-342900" algn="just" rtl="0">
              <a:lnSpc>
                <a:spcPct val="150000"/>
              </a:lnSpc>
              <a:spcAft>
                <a:spcPts val="600"/>
              </a:spcAft>
              <a:buFont typeface="+mj-lt"/>
              <a:buAutoNum type="arabicPeriod"/>
            </a:pPr>
            <a:r>
              <a:rPr lang="en-US" sz="2400" dirty="0">
                <a:effectLst/>
                <a:latin typeface="Times New Roman"/>
                <a:ea typeface="Calibri"/>
                <a:cs typeface="Arial"/>
              </a:rPr>
              <a:t>A </a:t>
            </a:r>
            <a:r>
              <a:rPr lang="en-US" sz="2400" dirty="0" err="1">
                <a:effectLst/>
                <a:latin typeface="Times New Roman"/>
                <a:ea typeface="Calibri"/>
                <a:cs typeface="Arial"/>
              </a:rPr>
              <a:t>trichobezoar</a:t>
            </a:r>
            <a:r>
              <a:rPr lang="en-US" sz="2400" dirty="0">
                <a:effectLst/>
                <a:latin typeface="Times New Roman"/>
                <a:ea typeface="Calibri"/>
                <a:cs typeface="Arial"/>
              </a:rPr>
              <a:t> can cause esophageal obstruction cattle.</a:t>
            </a:r>
            <a:endParaRPr lang="en-US" sz="2400" dirty="0">
              <a:ea typeface="Calibri"/>
              <a:cs typeface="Arial"/>
            </a:endParaRPr>
          </a:p>
          <a:p>
            <a:pPr marL="342900" lvl="0" indent="-342900" algn="just" rtl="0">
              <a:lnSpc>
                <a:spcPct val="150000"/>
              </a:lnSpc>
              <a:spcAft>
                <a:spcPts val="600"/>
              </a:spcAft>
              <a:buFont typeface="+mj-lt"/>
              <a:buAutoNum type="arabicPeriod"/>
            </a:pPr>
            <a:r>
              <a:rPr lang="en-US" sz="2400" dirty="0">
                <a:effectLst/>
                <a:latin typeface="Times New Roman"/>
                <a:ea typeface="Calibri"/>
                <a:cs typeface="Arial"/>
              </a:rPr>
              <a:t> Poor dentition is often mooted. </a:t>
            </a:r>
            <a:endParaRPr lang="en-US" sz="2400" dirty="0">
              <a:ea typeface="Calibri"/>
              <a:cs typeface="Arial"/>
            </a:endParaRPr>
          </a:p>
        </p:txBody>
      </p:sp>
    </p:spTree>
    <p:extLst>
      <p:ext uri="{BB962C8B-B14F-4D97-AF65-F5344CB8AC3E}">
        <p14:creationId xmlns:p14="http://schemas.microsoft.com/office/powerpoint/2010/main" val="2075536551"/>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airplane" invX="1"/>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47306" y="332656"/>
            <a:ext cx="8568952" cy="5403852"/>
          </a:xfrm>
          <a:prstGeom prst="rect">
            <a:avLst/>
          </a:prstGeom>
        </p:spPr>
        <p:txBody>
          <a:bodyPr wrap="square">
            <a:spAutoFit/>
          </a:bodyPr>
          <a:lstStyle/>
          <a:p>
            <a:pPr marL="342900" lvl="0" indent="-342900" algn="just" rtl="0">
              <a:lnSpc>
                <a:spcPct val="150000"/>
              </a:lnSpc>
              <a:spcAft>
                <a:spcPts val="600"/>
              </a:spcAft>
              <a:buFont typeface="+mj-lt"/>
              <a:buAutoNum type="alphaUcPeriod" startAt="2"/>
            </a:pPr>
            <a:r>
              <a:rPr lang="en-US" sz="2400" b="1" dirty="0" err="1">
                <a:effectLst/>
                <a:latin typeface="Times New Roman"/>
                <a:ea typeface="Calibri"/>
                <a:cs typeface="Arial"/>
              </a:rPr>
              <a:t>Extraluminal</a:t>
            </a:r>
            <a:r>
              <a:rPr lang="en-US" sz="2400" b="1" dirty="0">
                <a:effectLst/>
                <a:latin typeface="Times New Roman"/>
                <a:ea typeface="Calibri"/>
                <a:cs typeface="Arial"/>
              </a:rPr>
              <a:t> Obstructions</a:t>
            </a:r>
            <a:endParaRPr lang="en-US" sz="2400" dirty="0">
              <a:ea typeface="Calibri"/>
              <a:cs typeface="Arial"/>
            </a:endParaRPr>
          </a:p>
          <a:p>
            <a:pPr marL="342900" lvl="0" indent="-342900" algn="just" rtl="0">
              <a:lnSpc>
                <a:spcPct val="150000"/>
              </a:lnSpc>
              <a:spcAft>
                <a:spcPts val="600"/>
              </a:spcAft>
              <a:buFont typeface="+mj-lt"/>
              <a:buAutoNum type="arabicPeriod"/>
            </a:pPr>
            <a:r>
              <a:rPr lang="en-US" sz="2400" dirty="0">
                <a:effectLst/>
                <a:latin typeface="Times New Roman"/>
                <a:ea typeface="Calibri"/>
                <a:cs typeface="Arial"/>
              </a:rPr>
              <a:t>Enlarged lymph nodes in the mediastinum (tuberculosis, neoplasia, </a:t>
            </a:r>
            <a:r>
              <a:rPr lang="en-US" sz="2400" i="1" dirty="0" err="1">
                <a:effectLst/>
                <a:latin typeface="Times New Roman"/>
                <a:ea typeface="Calibri"/>
                <a:cs typeface="Arial"/>
              </a:rPr>
              <a:t>Rhodococcus</a:t>
            </a:r>
            <a:r>
              <a:rPr lang="en-US" sz="2400" i="1" dirty="0">
                <a:effectLst/>
                <a:latin typeface="Times New Roman"/>
                <a:ea typeface="Calibri"/>
                <a:cs typeface="Arial"/>
              </a:rPr>
              <a:t> </a:t>
            </a:r>
            <a:r>
              <a:rPr lang="en-US" sz="2400" i="1" dirty="0" err="1">
                <a:effectLst/>
                <a:latin typeface="Times New Roman"/>
                <a:ea typeface="Calibri"/>
                <a:cs typeface="Arial"/>
              </a:rPr>
              <a:t>equi</a:t>
            </a:r>
            <a:r>
              <a:rPr lang="en-US" sz="2400" i="1" dirty="0">
                <a:effectLst/>
                <a:latin typeface="Times New Roman"/>
                <a:ea typeface="Calibri"/>
                <a:cs typeface="Arial"/>
              </a:rPr>
              <a:t>, Corynebacterium </a:t>
            </a:r>
            <a:r>
              <a:rPr lang="en-US" sz="2400" dirty="0">
                <a:effectLst/>
                <a:latin typeface="Times New Roman"/>
                <a:ea typeface="Calibri"/>
                <a:cs typeface="Arial"/>
              </a:rPr>
              <a:t>spp., strangles, and secondary to </a:t>
            </a:r>
            <a:r>
              <a:rPr lang="en-US" sz="2400" dirty="0" err="1">
                <a:effectLst/>
                <a:latin typeface="Times New Roman"/>
                <a:ea typeface="Calibri"/>
                <a:cs typeface="Arial"/>
              </a:rPr>
              <a:t>pleuritis</a:t>
            </a:r>
            <a:r>
              <a:rPr lang="en-US" sz="2400" dirty="0">
                <a:effectLst/>
                <a:latin typeface="Times New Roman"/>
                <a:ea typeface="Calibri"/>
                <a:cs typeface="Arial"/>
              </a:rPr>
              <a:t>)</a:t>
            </a:r>
            <a:r>
              <a:rPr lang="en-US" sz="2400" b="1" dirty="0">
                <a:effectLst/>
                <a:latin typeface="Times New Roman"/>
                <a:ea typeface="Calibri"/>
                <a:cs typeface="Arial"/>
              </a:rPr>
              <a:t>.</a:t>
            </a:r>
            <a:endParaRPr lang="en-US" sz="2400" dirty="0">
              <a:ea typeface="Calibri"/>
              <a:cs typeface="Arial"/>
            </a:endParaRPr>
          </a:p>
          <a:p>
            <a:pPr marL="342900" lvl="0" indent="-342900" algn="just" rtl="0">
              <a:lnSpc>
                <a:spcPct val="150000"/>
              </a:lnSpc>
              <a:spcAft>
                <a:spcPts val="600"/>
              </a:spcAft>
              <a:buFont typeface="+mj-lt"/>
              <a:buAutoNum type="arabicPeriod"/>
            </a:pPr>
            <a:r>
              <a:rPr lang="en-US" sz="2400" dirty="0">
                <a:effectLst/>
                <a:latin typeface="Times New Roman"/>
                <a:ea typeface="Calibri"/>
                <a:cs typeface="Arial"/>
              </a:rPr>
              <a:t> Cervical or mediastinal abscess</a:t>
            </a:r>
            <a:r>
              <a:rPr lang="en-US" sz="2400" b="1" dirty="0">
                <a:effectLst/>
                <a:latin typeface="Times New Roman"/>
                <a:ea typeface="Calibri"/>
                <a:cs typeface="Arial"/>
              </a:rPr>
              <a:t>.</a:t>
            </a:r>
            <a:endParaRPr lang="en-US" sz="2400" dirty="0">
              <a:ea typeface="Calibri"/>
              <a:cs typeface="Arial"/>
            </a:endParaRPr>
          </a:p>
          <a:p>
            <a:pPr marL="342900" lvl="0" indent="-342900" algn="just" rtl="0">
              <a:lnSpc>
                <a:spcPct val="150000"/>
              </a:lnSpc>
              <a:spcAft>
                <a:spcPts val="600"/>
              </a:spcAft>
              <a:buFont typeface="+mj-lt"/>
              <a:buAutoNum type="arabicPeriod"/>
            </a:pPr>
            <a:r>
              <a:rPr lang="en-US" sz="2400" dirty="0">
                <a:effectLst/>
                <a:latin typeface="Times New Roman"/>
                <a:ea typeface="Calibri"/>
                <a:cs typeface="Arial"/>
              </a:rPr>
              <a:t> Persistent right aortic arch.</a:t>
            </a:r>
            <a:endParaRPr lang="en-US" sz="2400" dirty="0">
              <a:ea typeface="Calibri"/>
              <a:cs typeface="Arial"/>
            </a:endParaRPr>
          </a:p>
          <a:p>
            <a:pPr marL="342900" lvl="0" indent="-342900" algn="just" rtl="0">
              <a:lnSpc>
                <a:spcPct val="150000"/>
              </a:lnSpc>
              <a:spcAft>
                <a:spcPts val="600"/>
              </a:spcAft>
              <a:buFont typeface="+mj-lt"/>
              <a:buAutoNum type="arabicPeriod"/>
            </a:pPr>
            <a:r>
              <a:rPr lang="en-US" sz="2400" dirty="0" err="1">
                <a:effectLst/>
                <a:latin typeface="Times New Roman"/>
                <a:ea typeface="Calibri"/>
                <a:cs typeface="Arial"/>
              </a:rPr>
              <a:t>Thymoma</a:t>
            </a:r>
            <a:endParaRPr lang="en-US" sz="2400" dirty="0">
              <a:ea typeface="Calibri"/>
              <a:cs typeface="Arial"/>
            </a:endParaRPr>
          </a:p>
          <a:p>
            <a:pPr marL="342900" lvl="0" indent="-342900" algn="just" rtl="0">
              <a:lnSpc>
                <a:spcPct val="150000"/>
              </a:lnSpc>
              <a:spcAft>
                <a:spcPts val="600"/>
              </a:spcAft>
              <a:buFont typeface="+mj-lt"/>
              <a:buAutoNum type="arabicPeriod"/>
            </a:pPr>
            <a:r>
              <a:rPr lang="en-US" sz="2400" dirty="0">
                <a:effectLst/>
                <a:latin typeface="Times New Roman"/>
                <a:ea typeface="Calibri"/>
                <a:cs typeface="Arial"/>
              </a:rPr>
              <a:t> </a:t>
            </a:r>
            <a:r>
              <a:rPr lang="en-US" sz="2400" dirty="0" err="1">
                <a:effectLst/>
                <a:latin typeface="Times New Roman"/>
                <a:ea typeface="Calibri"/>
                <a:cs typeface="Arial"/>
              </a:rPr>
              <a:t>Megaesophagus</a:t>
            </a:r>
            <a:r>
              <a:rPr lang="en-US" sz="2400" dirty="0">
                <a:effectLst/>
                <a:latin typeface="Times New Roman"/>
                <a:ea typeface="Calibri"/>
                <a:cs typeface="Arial"/>
              </a:rPr>
              <a:t> and caudal esophageal muscle hypertrophy in Friesian horses can cause esophageal obstruction</a:t>
            </a:r>
            <a:r>
              <a:rPr lang="en-US" sz="2400" b="1" dirty="0">
                <a:effectLst/>
                <a:latin typeface="Times New Roman"/>
                <a:ea typeface="Calibri"/>
                <a:cs typeface="Arial"/>
              </a:rPr>
              <a:t>.</a:t>
            </a:r>
            <a:endParaRPr lang="en-US" sz="2400" dirty="0">
              <a:ea typeface="Calibri"/>
              <a:cs typeface="Arial"/>
            </a:endParaRPr>
          </a:p>
        </p:txBody>
      </p:sp>
    </p:spTree>
    <p:extLst>
      <p:ext uri="{BB962C8B-B14F-4D97-AF65-F5344CB8AC3E}">
        <p14:creationId xmlns:p14="http://schemas.microsoft.com/office/powerpoint/2010/main" val="1180178458"/>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3250">
        <p15:prstTrans prst="origami" invX="1"/>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76425" y="260648"/>
            <a:ext cx="8712968" cy="6571030"/>
          </a:xfrm>
          <a:prstGeom prst="rect">
            <a:avLst/>
          </a:prstGeom>
        </p:spPr>
        <p:txBody>
          <a:bodyPr wrap="square">
            <a:spAutoFit/>
          </a:bodyPr>
          <a:lstStyle/>
          <a:p>
            <a:pPr lvl="0" algn="just" rtl="0">
              <a:lnSpc>
                <a:spcPct val="150000"/>
              </a:lnSpc>
              <a:spcAft>
                <a:spcPts val="600"/>
              </a:spcAft>
            </a:pPr>
            <a:r>
              <a:rPr lang="en-US" sz="2400" b="1" dirty="0">
                <a:effectLst/>
                <a:latin typeface="Times New Roman"/>
                <a:ea typeface="Calibri"/>
                <a:cs typeface="Arial"/>
              </a:rPr>
              <a:t>c. Esophageal Paralysis</a:t>
            </a:r>
            <a:endParaRPr lang="en-US" sz="2400" dirty="0">
              <a:ea typeface="Calibri"/>
              <a:cs typeface="Arial"/>
            </a:endParaRPr>
          </a:p>
          <a:p>
            <a:pPr algn="just" rtl="0">
              <a:lnSpc>
                <a:spcPct val="150000"/>
              </a:lnSpc>
              <a:spcAft>
                <a:spcPts val="600"/>
              </a:spcAft>
            </a:pPr>
            <a:r>
              <a:rPr lang="en-US" sz="2400" dirty="0">
                <a:effectLst/>
                <a:latin typeface="Times New Roman"/>
                <a:ea typeface="Calibri"/>
                <a:cs typeface="Arial"/>
              </a:rPr>
              <a:t>Esophageal paralysis can be caused by </a:t>
            </a:r>
            <a:r>
              <a:rPr lang="en-US" sz="2400" b="1" dirty="0">
                <a:effectLst/>
                <a:latin typeface="Times New Roman"/>
                <a:ea typeface="Calibri"/>
                <a:cs typeface="Arial"/>
              </a:rPr>
              <a:t>congenital or acquired abnormalities of the esophagus, </a:t>
            </a:r>
            <a:r>
              <a:rPr lang="en-US" sz="2400" dirty="0">
                <a:effectLst/>
                <a:latin typeface="Times New Roman"/>
                <a:ea typeface="Calibri"/>
                <a:cs typeface="Arial"/>
              </a:rPr>
              <a:t>and there are many examples of</a:t>
            </a:r>
            <a:r>
              <a:rPr lang="en-US" sz="2400" b="1" dirty="0">
                <a:effectLst/>
                <a:latin typeface="Times New Roman"/>
                <a:ea typeface="Calibri"/>
                <a:cs typeface="Arial"/>
              </a:rPr>
              <a:t> </a:t>
            </a:r>
            <a:r>
              <a:rPr lang="en-US" sz="2400" dirty="0">
                <a:effectLst/>
                <a:latin typeface="Times New Roman"/>
                <a:ea typeface="Calibri"/>
                <a:cs typeface="Arial"/>
              </a:rPr>
              <a:t>such abnormalities that interfere with swallowing</a:t>
            </a:r>
            <a:r>
              <a:rPr lang="en-US" sz="2400" b="1" dirty="0">
                <a:effectLst/>
                <a:latin typeface="Times New Roman"/>
                <a:ea typeface="Calibri"/>
                <a:cs typeface="Arial"/>
              </a:rPr>
              <a:t> </a:t>
            </a:r>
            <a:r>
              <a:rPr lang="en-US" sz="2400" dirty="0">
                <a:effectLst/>
                <a:latin typeface="Times New Roman"/>
                <a:ea typeface="Calibri"/>
                <a:cs typeface="Arial"/>
              </a:rPr>
              <a:t>and cause varying degrees of obstruction,</a:t>
            </a:r>
            <a:r>
              <a:rPr lang="en-US" sz="2400" b="1" dirty="0">
                <a:effectLst/>
                <a:latin typeface="Times New Roman"/>
                <a:ea typeface="Calibri"/>
                <a:cs typeface="Arial"/>
              </a:rPr>
              <a:t> </a:t>
            </a:r>
            <a:r>
              <a:rPr lang="en-US" sz="2400" dirty="0">
                <a:effectLst/>
                <a:latin typeface="Times New Roman"/>
                <a:ea typeface="Calibri"/>
                <a:cs typeface="Arial"/>
              </a:rPr>
              <a:t>even though it may be possible to pass</a:t>
            </a:r>
            <a:r>
              <a:rPr lang="en-US" sz="2400" b="1" dirty="0">
                <a:effectLst/>
                <a:latin typeface="Times New Roman"/>
                <a:ea typeface="Calibri"/>
                <a:cs typeface="Arial"/>
              </a:rPr>
              <a:t> </a:t>
            </a:r>
            <a:r>
              <a:rPr lang="en-US" sz="2400" dirty="0">
                <a:effectLst/>
                <a:latin typeface="Times New Roman"/>
                <a:ea typeface="Calibri"/>
                <a:cs typeface="Arial"/>
              </a:rPr>
              <a:t>a stomach tube through the esophagus into</a:t>
            </a:r>
            <a:r>
              <a:rPr lang="en-US" sz="2400" b="1" dirty="0">
                <a:effectLst/>
                <a:latin typeface="Times New Roman"/>
                <a:ea typeface="Calibri"/>
                <a:cs typeface="Arial"/>
              </a:rPr>
              <a:t> </a:t>
            </a:r>
            <a:r>
              <a:rPr lang="en-US" sz="2400" dirty="0">
                <a:effectLst/>
                <a:latin typeface="Times New Roman"/>
                <a:ea typeface="Calibri"/>
                <a:cs typeface="Arial"/>
              </a:rPr>
              <a:t>the stomach or rumen.</a:t>
            </a:r>
          </a:p>
          <a:p>
            <a:pPr lvl="0" algn="just" rtl="0">
              <a:lnSpc>
                <a:spcPct val="150000"/>
              </a:lnSpc>
              <a:spcAft>
                <a:spcPts val="600"/>
              </a:spcAft>
            </a:pPr>
            <a:r>
              <a:rPr lang="en-US" sz="2400" b="1" dirty="0">
                <a:effectLst/>
                <a:latin typeface="Times New Roman"/>
                <a:ea typeface="Calibri"/>
                <a:cs typeface="Arial"/>
              </a:rPr>
              <a:t>D. Esophageal Strictures</a:t>
            </a:r>
            <a:endParaRPr lang="en-US" sz="2400" dirty="0">
              <a:ea typeface="Calibri"/>
              <a:cs typeface="Arial"/>
            </a:endParaRPr>
          </a:p>
          <a:p>
            <a:pPr algn="just" rtl="0">
              <a:lnSpc>
                <a:spcPct val="150000"/>
              </a:lnSpc>
              <a:spcAft>
                <a:spcPts val="600"/>
              </a:spcAft>
            </a:pPr>
            <a:r>
              <a:rPr lang="en-US" sz="2400" dirty="0">
                <a:effectLst/>
                <a:latin typeface="Times New Roman"/>
                <a:ea typeface="Calibri"/>
                <a:cs typeface="Arial"/>
              </a:rPr>
              <a:t>These arise as a result of </a:t>
            </a:r>
            <a:r>
              <a:rPr lang="en-US" sz="2400" dirty="0" err="1">
                <a:effectLst/>
                <a:latin typeface="Times New Roman"/>
                <a:ea typeface="Calibri"/>
                <a:cs typeface="Arial"/>
              </a:rPr>
              <a:t>cicatricial</a:t>
            </a:r>
            <a:r>
              <a:rPr lang="en-US" sz="2400" dirty="0">
                <a:effectLst/>
                <a:latin typeface="Times New Roman"/>
                <a:ea typeface="Calibri"/>
                <a:cs typeface="Arial"/>
              </a:rPr>
              <a:t> or granulation tissue deposition, usually as result of previous laceration or trauma of the esophagus.</a:t>
            </a:r>
            <a:endParaRPr lang="en-US" sz="2400" dirty="0">
              <a:ea typeface="Calibri"/>
              <a:cs typeface="Arial"/>
            </a:endParaRPr>
          </a:p>
          <a:p>
            <a:pPr algn="just" rtl="0">
              <a:lnSpc>
                <a:spcPct val="150000"/>
              </a:lnSpc>
              <a:spcAft>
                <a:spcPts val="600"/>
              </a:spcAft>
            </a:pPr>
            <a:endParaRPr lang="en-US" sz="2400" dirty="0">
              <a:ea typeface="Calibri"/>
              <a:cs typeface="Arial"/>
            </a:endParaRPr>
          </a:p>
          <a:p>
            <a:pPr algn="just" rtl="0">
              <a:lnSpc>
                <a:spcPct val="150000"/>
              </a:lnSpc>
              <a:spcAft>
                <a:spcPts val="600"/>
              </a:spcAft>
            </a:pPr>
            <a:r>
              <a:rPr lang="en-US" sz="2400" dirty="0">
                <a:effectLst/>
                <a:latin typeface="Times New Roman"/>
                <a:ea typeface="Calibri"/>
                <a:cs typeface="Arial"/>
              </a:rPr>
              <a:t> </a:t>
            </a:r>
            <a:endParaRPr lang="en-US" sz="2400" dirty="0">
              <a:ea typeface="Calibri"/>
              <a:cs typeface="Arial"/>
            </a:endParaRPr>
          </a:p>
        </p:txBody>
      </p:sp>
    </p:spTree>
    <p:extLst>
      <p:ext uri="{BB962C8B-B14F-4D97-AF65-F5344CB8AC3E}">
        <p14:creationId xmlns:p14="http://schemas.microsoft.com/office/powerpoint/2010/main" val="451312666"/>
      </p:ext>
    </p:extLst>
  </p:cSld>
  <p:clrMapOvr>
    <a:masterClrMapping/>
  </p:clrMapOvr>
  <p:transition spd="slow">
    <p:comb/>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79512" y="8586"/>
            <a:ext cx="8784976" cy="4078039"/>
          </a:xfrm>
          <a:prstGeom prst="rect">
            <a:avLst/>
          </a:prstGeom>
        </p:spPr>
        <p:txBody>
          <a:bodyPr wrap="square">
            <a:spAutoFit/>
          </a:bodyPr>
          <a:lstStyle/>
          <a:p>
            <a:pPr lvl="0" algn="just" rtl="0">
              <a:lnSpc>
                <a:spcPct val="150000"/>
              </a:lnSpc>
              <a:spcAft>
                <a:spcPts val="600"/>
              </a:spcAft>
            </a:pPr>
            <a:r>
              <a:rPr lang="en-US" sz="2400" b="1" dirty="0">
                <a:effectLst/>
                <a:latin typeface="Times New Roman"/>
                <a:ea typeface="Calibri"/>
                <a:cs typeface="Arial"/>
              </a:rPr>
              <a:t>E. </a:t>
            </a:r>
            <a:r>
              <a:rPr lang="en-US" sz="2400" b="1" dirty="0" err="1">
                <a:effectLst/>
                <a:latin typeface="Times New Roman"/>
                <a:ea typeface="Calibri"/>
                <a:cs typeface="Arial"/>
              </a:rPr>
              <a:t>Megaesophagus</a:t>
            </a:r>
            <a:endParaRPr lang="en-US" sz="2400" dirty="0">
              <a:ea typeface="Calibri"/>
              <a:cs typeface="Arial"/>
            </a:endParaRPr>
          </a:p>
          <a:p>
            <a:pPr algn="just" rtl="0">
              <a:lnSpc>
                <a:spcPct val="150000"/>
              </a:lnSpc>
              <a:spcAft>
                <a:spcPts val="600"/>
              </a:spcAft>
            </a:pPr>
            <a:r>
              <a:rPr lang="en-US" sz="2400" dirty="0" err="1">
                <a:effectLst/>
                <a:latin typeface="Times New Roman"/>
                <a:ea typeface="Calibri"/>
                <a:cs typeface="Arial"/>
              </a:rPr>
              <a:t>Megaesophagus</a:t>
            </a:r>
            <a:r>
              <a:rPr lang="en-US" sz="2400" dirty="0">
                <a:effectLst/>
                <a:latin typeface="Times New Roman"/>
                <a:ea typeface="Calibri"/>
                <a:cs typeface="Arial"/>
              </a:rPr>
              <a:t> is a dilatation and atony of the body of the esophagus usually associated with asynchronous function of the esophagus and the caudal esophageal sphincter.</a:t>
            </a:r>
            <a:endParaRPr lang="en-US" sz="2400" dirty="0">
              <a:ea typeface="Calibri"/>
              <a:cs typeface="Arial"/>
            </a:endParaRPr>
          </a:p>
          <a:p>
            <a:pPr algn="just" rtl="0">
              <a:lnSpc>
                <a:spcPct val="150000"/>
              </a:lnSpc>
              <a:spcAft>
                <a:spcPts val="600"/>
              </a:spcAft>
            </a:pPr>
            <a:r>
              <a:rPr lang="en-US" sz="2400" dirty="0">
                <a:effectLst/>
                <a:latin typeface="Times New Roman"/>
                <a:ea typeface="Calibri"/>
                <a:cs typeface="Arial"/>
              </a:rPr>
              <a:t>It occurs sporadically in cattle and in horses with preexisting esophageal disease. It is usually a congenital condition that causes regurgitation and aspiration pneumonia.</a:t>
            </a:r>
            <a:endParaRPr lang="en-US" sz="2400" dirty="0">
              <a:ea typeface="Calibri"/>
              <a:cs typeface="Arial"/>
            </a:endParaRPr>
          </a:p>
        </p:txBody>
      </p:sp>
      <p:pic>
        <p:nvPicPr>
          <p:cNvPr id="3" name="Picture 2">
            <a:extLst>
              <a:ext uri="{FF2B5EF4-FFF2-40B4-BE49-F238E27FC236}">
                <a16:creationId xmlns:a16="http://schemas.microsoft.com/office/drawing/2014/main" id="{212D8DB4-0410-B228-37C0-DE498D56249F}"/>
              </a:ext>
            </a:extLst>
          </p:cNvPr>
          <p:cNvPicPr>
            <a:picLocks noChangeAspect="1"/>
          </p:cNvPicPr>
          <p:nvPr/>
        </p:nvPicPr>
        <p:blipFill>
          <a:blip r:embed="rId2"/>
          <a:stretch>
            <a:fillRect/>
          </a:stretch>
        </p:blipFill>
        <p:spPr>
          <a:xfrm>
            <a:off x="4211960" y="4086625"/>
            <a:ext cx="4752528" cy="2582735"/>
          </a:xfrm>
          <a:prstGeom prst="rect">
            <a:avLst/>
          </a:prstGeom>
        </p:spPr>
      </p:pic>
    </p:spTree>
    <p:extLst>
      <p:ext uri="{BB962C8B-B14F-4D97-AF65-F5344CB8AC3E}">
        <p14:creationId xmlns:p14="http://schemas.microsoft.com/office/powerpoint/2010/main" val="3794497910"/>
      </p:ext>
    </p:extLst>
  </p:cSld>
  <p:clrMapOvr>
    <a:masterClrMapping/>
  </p:clrMapOvr>
  <mc:AlternateContent xmlns:mc="http://schemas.openxmlformats.org/markup-compatibility/2006">
    <mc:Choice xmlns:p14="http://schemas.microsoft.com/office/powerpoint/2010/main" Requires="p14">
      <p:transition spd="slow" p14:dur="4000">
        <p14:vortex/>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46833" y="260648"/>
            <a:ext cx="8712968" cy="6111738"/>
          </a:xfrm>
          <a:prstGeom prst="rect">
            <a:avLst/>
          </a:prstGeom>
        </p:spPr>
        <p:txBody>
          <a:bodyPr wrap="square">
            <a:spAutoFit/>
          </a:bodyPr>
          <a:lstStyle/>
          <a:p>
            <a:pPr algn="just" rtl="0">
              <a:lnSpc>
                <a:spcPct val="150000"/>
              </a:lnSpc>
              <a:spcAft>
                <a:spcPts val="600"/>
              </a:spcAft>
            </a:pPr>
            <a:r>
              <a:rPr lang="en-US" sz="2400" b="1" dirty="0">
                <a:effectLst/>
                <a:latin typeface="Times New Roman"/>
                <a:ea typeface="Calibri"/>
                <a:cs typeface="Arial"/>
              </a:rPr>
              <a:t>PATHOGENESIS</a:t>
            </a:r>
            <a:endParaRPr lang="en-US" sz="2400" dirty="0">
              <a:ea typeface="Calibri"/>
              <a:cs typeface="Arial"/>
            </a:endParaRPr>
          </a:p>
          <a:p>
            <a:pPr algn="just" rtl="0">
              <a:lnSpc>
                <a:spcPct val="150000"/>
              </a:lnSpc>
              <a:spcAft>
                <a:spcPts val="600"/>
              </a:spcAft>
            </a:pPr>
            <a:r>
              <a:rPr lang="en-US" sz="2400" dirty="0">
                <a:effectLst/>
                <a:latin typeface="Times New Roman"/>
                <a:ea typeface="Calibri"/>
                <a:cs typeface="Arial"/>
              </a:rPr>
              <a:t>An </a:t>
            </a:r>
            <a:r>
              <a:rPr lang="en-US" sz="2400" b="1" dirty="0">
                <a:effectLst/>
                <a:latin typeface="Times New Roman"/>
                <a:ea typeface="Calibri"/>
                <a:cs typeface="Arial"/>
              </a:rPr>
              <a:t>esophageal obstruction </a:t>
            </a:r>
            <a:r>
              <a:rPr lang="en-US" sz="2400" dirty="0">
                <a:effectLst/>
                <a:latin typeface="Times New Roman"/>
                <a:ea typeface="Calibri"/>
                <a:cs typeface="Arial"/>
              </a:rPr>
              <a:t>results in a physical inability to swallow and, in cattle, inability to eructate, with resulting bloat.</a:t>
            </a:r>
            <a:endParaRPr lang="en-US" sz="2400" dirty="0">
              <a:ea typeface="Calibri"/>
              <a:cs typeface="Arial"/>
            </a:endParaRPr>
          </a:p>
          <a:p>
            <a:pPr algn="just" rtl="0">
              <a:lnSpc>
                <a:spcPct val="150000"/>
              </a:lnSpc>
              <a:spcAft>
                <a:spcPts val="600"/>
              </a:spcAft>
            </a:pPr>
            <a:r>
              <a:rPr lang="en-US" sz="2400" b="1" dirty="0">
                <a:effectLst/>
                <a:latin typeface="Times New Roman"/>
                <a:ea typeface="Calibri"/>
                <a:cs typeface="Arial"/>
              </a:rPr>
              <a:t>In acute obstruction</a:t>
            </a:r>
            <a:r>
              <a:rPr lang="en-US" sz="2400" dirty="0">
                <a:effectLst/>
                <a:latin typeface="Times New Roman"/>
                <a:ea typeface="Calibri"/>
                <a:cs typeface="Arial"/>
              </a:rPr>
              <a:t>, there is initial spasm at the site of obstruction and forceful, painful peristalsis and swallowing movements.</a:t>
            </a:r>
            <a:endParaRPr lang="en-US" sz="2400" dirty="0">
              <a:ea typeface="Calibri"/>
              <a:cs typeface="Arial"/>
            </a:endParaRPr>
          </a:p>
          <a:p>
            <a:pPr algn="just" rtl="0">
              <a:lnSpc>
                <a:spcPct val="150000"/>
              </a:lnSpc>
              <a:spcAft>
                <a:spcPts val="600"/>
              </a:spcAft>
            </a:pPr>
            <a:r>
              <a:rPr lang="en-US" sz="2400" b="1" dirty="0">
                <a:effectLst/>
                <a:latin typeface="Times New Roman"/>
                <a:ea typeface="Calibri"/>
                <a:cs typeface="Arial"/>
              </a:rPr>
              <a:t>Complications</a:t>
            </a:r>
            <a:r>
              <a:rPr lang="en-US" sz="2400" dirty="0">
                <a:effectLst/>
                <a:latin typeface="Times New Roman"/>
                <a:ea typeface="Calibri"/>
                <a:cs typeface="Arial"/>
              </a:rPr>
              <a:t> of esophageal obstruction include</a:t>
            </a:r>
            <a:endParaRPr lang="en-US" sz="2400" dirty="0">
              <a:ea typeface="Calibri"/>
              <a:cs typeface="Arial"/>
            </a:endParaRPr>
          </a:p>
          <a:p>
            <a:pPr marL="342900" lvl="0" indent="-342900" algn="just" rtl="0">
              <a:lnSpc>
                <a:spcPct val="150000"/>
              </a:lnSpc>
              <a:spcAft>
                <a:spcPts val="600"/>
              </a:spcAft>
              <a:buFont typeface="+mj-lt"/>
              <a:buAutoNum type="arabicPeriod"/>
            </a:pPr>
            <a:r>
              <a:rPr lang="en-US" sz="2400" dirty="0">
                <a:effectLst/>
                <a:latin typeface="Times New Roman"/>
                <a:ea typeface="Calibri"/>
                <a:cs typeface="Arial"/>
              </a:rPr>
              <a:t> Laceration and rupture of the esophagus.</a:t>
            </a:r>
            <a:endParaRPr lang="en-US" sz="2400" dirty="0">
              <a:ea typeface="Calibri"/>
              <a:cs typeface="Arial"/>
            </a:endParaRPr>
          </a:p>
          <a:p>
            <a:pPr marL="342900" lvl="0" indent="-342900" algn="just" rtl="0">
              <a:lnSpc>
                <a:spcPct val="150000"/>
              </a:lnSpc>
              <a:spcAft>
                <a:spcPts val="600"/>
              </a:spcAft>
              <a:buFont typeface="+mj-lt"/>
              <a:buAutoNum type="arabicPeriod"/>
            </a:pPr>
            <a:r>
              <a:rPr lang="en-US" sz="2400" dirty="0">
                <a:effectLst/>
                <a:latin typeface="Times New Roman"/>
                <a:ea typeface="Calibri"/>
                <a:cs typeface="Arial"/>
              </a:rPr>
              <a:t>Esophagitis.</a:t>
            </a:r>
            <a:endParaRPr lang="en-US" sz="2400" dirty="0">
              <a:ea typeface="Calibri"/>
              <a:cs typeface="Arial"/>
            </a:endParaRPr>
          </a:p>
          <a:p>
            <a:pPr marL="342900" lvl="0" indent="-342900" algn="just" rtl="0">
              <a:lnSpc>
                <a:spcPct val="150000"/>
              </a:lnSpc>
              <a:spcAft>
                <a:spcPts val="600"/>
              </a:spcAft>
              <a:buFont typeface="+mj-lt"/>
              <a:buAutoNum type="arabicPeriod"/>
            </a:pPr>
            <a:r>
              <a:rPr lang="en-US" sz="2400" dirty="0">
                <a:effectLst/>
                <a:latin typeface="Times New Roman"/>
                <a:ea typeface="Calibri"/>
                <a:cs typeface="Arial"/>
              </a:rPr>
              <a:t> Stricture and stenosis.</a:t>
            </a:r>
            <a:endParaRPr lang="en-US" sz="2400" dirty="0">
              <a:ea typeface="Calibri"/>
              <a:cs typeface="Arial"/>
            </a:endParaRPr>
          </a:p>
          <a:p>
            <a:pPr marL="342900" lvl="0" indent="-342900" algn="just" rtl="0">
              <a:lnSpc>
                <a:spcPct val="150000"/>
              </a:lnSpc>
              <a:spcAft>
                <a:spcPts val="600"/>
              </a:spcAft>
              <a:buFont typeface="+mj-lt"/>
              <a:buAutoNum type="arabicPeriod"/>
            </a:pPr>
            <a:r>
              <a:rPr lang="en-US" sz="2400" dirty="0">
                <a:effectLst/>
                <a:latin typeface="Times New Roman"/>
                <a:ea typeface="Calibri"/>
                <a:cs typeface="Arial"/>
              </a:rPr>
              <a:t>The development of a diverticulum.</a:t>
            </a:r>
            <a:endParaRPr lang="en-US" sz="2400" dirty="0">
              <a:ea typeface="Calibri"/>
              <a:cs typeface="Arial"/>
            </a:endParaRPr>
          </a:p>
        </p:txBody>
      </p:sp>
    </p:spTree>
    <p:extLst>
      <p:ext uri="{BB962C8B-B14F-4D97-AF65-F5344CB8AC3E}">
        <p14:creationId xmlns:p14="http://schemas.microsoft.com/office/powerpoint/2010/main" val="701974291"/>
      </p:ext>
    </p:extLst>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323528" y="974481"/>
            <a:ext cx="8579816" cy="4124206"/>
          </a:xfrm>
          <a:prstGeom prst="rect">
            <a:avLst/>
          </a:prstGeom>
        </p:spPr>
        <p:txBody>
          <a:bodyPr wrap="square">
            <a:spAutoFit/>
          </a:bodyPr>
          <a:lstStyle/>
          <a:p>
            <a:pPr algn="just" rtl="0">
              <a:lnSpc>
                <a:spcPct val="150000"/>
              </a:lnSpc>
              <a:spcAft>
                <a:spcPts val="600"/>
              </a:spcAft>
            </a:pPr>
            <a:r>
              <a:rPr lang="en-US" sz="2400" b="1" dirty="0">
                <a:effectLst/>
                <a:latin typeface="Times New Roman"/>
                <a:ea typeface="Calibri"/>
                <a:cs typeface="Arial"/>
              </a:rPr>
              <a:t>Acquired esophageal diverticula </a:t>
            </a:r>
            <a:r>
              <a:rPr lang="en-US" sz="2400" dirty="0">
                <a:effectLst/>
                <a:latin typeface="Times New Roman"/>
                <a:ea typeface="Calibri"/>
                <a:cs typeface="Arial"/>
              </a:rPr>
              <a:t>can occur in the horse. A traction diverticulum occurs following </a:t>
            </a:r>
            <a:r>
              <a:rPr lang="en-US" sz="2400" dirty="0" err="1">
                <a:effectLst/>
                <a:latin typeface="Times New Roman"/>
                <a:ea typeface="Calibri"/>
                <a:cs typeface="Arial"/>
              </a:rPr>
              <a:t>periesophageal</a:t>
            </a:r>
            <a:r>
              <a:rPr lang="en-US" sz="2400" dirty="0">
                <a:effectLst/>
                <a:latin typeface="Times New Roman"/>
                <a:ea typeface="Calibri"/>
                <a:cs typeface="Arial"/>
              </a:rPr>
              <a:t> scarring and is of little consequence. An esophageal </a:t>
            </a:r>
            <a:r>
              <a:rPr lang="en-US" sz="2400" dirty="0" err="1">
                <a:effectLst/>
                <a:latin typeface="Times New Roman"/>
                <a:ea typeface="Calibri"/>
                <a:cs typeface="Arial"/>
              </a:rPr>
              <a:t>pulsion</a:t>
            </a:r>
            <a:r>
              <a:rPr lang="en-US" sz="2400" dirty="0">
                <a:effectLst/>
                <a:latin typeface="Times New Roman"/>
                <a:ea typeface="Calibri"/>
                <a:cs typeface="Arial"/>
              </a:rPr>
              <a:t> diverticulum is a circumscribed sac</a:t>
            </a:r>
            <a:endParaRPr lang="en-US" sz="2400" dirty="0">
              <a:ea typeface="Calibri"/>
              <a:cs typeface="Arial"/>
            </a:endParaRPr>
          </a:p>
          <a:p>
            <a:pPr algn="just" rtl="0">
              <a:lnSpc>
                <a:spcPct val="150000"/>
              </a:lnSpc>
              <a:spcAft>
                <a:spcPts val="600"/>
              </a:spcAft>
            </a:pPr>
            <a:r>
              <a:rPr lang="en-US" sz="2400" dirty="0">
                <a:effectLst/>
                <a:latin typeface="Times New Roman"/>
                <a:ea typeface="Calibri"/>
                <a:cs typeface="Arial"/>
              </a:rPr>
              <a:t>of mucosa protruding through a defect in the muscular layer of the esophagus. </a:t>
            </a:r>
          </a:p>
          <a:p>
            <a:pPr algn="just" rtl="0">
              <a:lnSpc>
                <a:spcPct val="150000"/>
              </a:lnSpc>
              <a:spcAft>
                <a:spcPts val="600"/>
              </a:spcAft>
            </a:pPr>
            <a:r>
              <a:rPr lang="en-US" sz="2400" dirty="0">
                <a:ea typeface="Calibri"/>
                <a:cs typeface="Arial"/>
              </a:rPr>
              <a:t>  </a:t>
            </a:r>
          </a:p>
        </p:txBody>
      </p:sp>
    </p:spTree>
    <p:extLst>
      <p:ext uri="{BB962C8B-B14F-4D97-AF65-F5344CB8AC3E}">
        <p14:creationId xmlns:p14="http://schemas.microsoft.com/office/powerpoint/2010/main" val="510927143"/>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موازنة">
  <a:themeElements>
    <a:clrScheme name="موازنة">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موازنة">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موازنة">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169</TotalTime>
  <Words>1291</Words>
  <Application>Microsoft Office PowerPoint</Application>
  <PresentationFormat>On-screen Show (4:3)</PresentationFormat>
  <Paragraphs>95</Paragraphs>
  <Slides>19</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19</vt:i4>
      </vt:variant>
    </vt:vector>
  </HeadingPairs>
  <TitlesOfParts>
    <vt:vector size="27" baseType="lpstr">
      <vt:lpstr>Calibri</vt:lpstr>
      <vt:lpstr>Franklin Gothic Book</vt:lpstr>
      <vt:lpstr>Frutiger-Bold</vt:lpstr>
      <vt:lpstr>MinionPro-Regular</vt:lpstr>
      <vt:lpstr>Perpetua</vt:lpstr>
      <vt:lpstr>Times New Roman</vt:lpstr>
      <vt:lpstr>Wingdings 2</vt:lpstr>
      <vt:lpstr>موازنة</vt:lpstr>
      <vt:lpstr>ESOPHAGEAL OBSTRUCTION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Enjoy My Fine Releases.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ESOPHAGEAL OBSTRUCTION</dc:title>
  <dc:creator>ALI SAHIUNY</dc:creator>
  <cp:lastModifiedBy>MA19557</cp:lastModifiedBy>
  <cp:revision>7</cp:revision>
  <dcterms:created xsi:type="dcterms:W3CDTF">2018-12-26T18:24:57Z</dcterms:created>
  <dcterms:modified xsi:type="dcterms:W3CDTF">2025-10-27T20:26:47Z</dcterms:modified>
</cp:coreProperties>
</file>